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6" r:id="rId1"/>
  </p:sldMasterIdLst>
  <p:notesMasterIdLst>
    <p:notesMasterId r:id="rId22"/>
  </p:notesMasterIdLst>
  <p:sldIdLst>
    <p:sldId id="256" r:id="rId2"/>
    <p:sldId id="257" r:id="rId3"/>
    <p:sldId id="260" r:id="rId4"/>
    <p:sldId id="275" r:id="rId5"/>
    <p:sldId id="278" r:id="rId6"/>
    <p:sldId id="279" r:id="rId7"/>
    <p:sldId id="281" r:id="rId8"/>
    <p:sldId id="288" r:id="rId9"/>
    <p:sldId id="280" r:id="rId10"/>
    <p:sldId id="282" r:id="rId11"/>
    <p:sldId id="266" r:id="rId12"/>
    <p:sldId id="277" r:id="rId13"/>
    <p:sldId id="284" r:id="rId14"/>
    <p:sldId id="285" r:id="rId15"/>
    <p:sldId id="286" r:id="rId16"/>
    <p:sldId id="287" r:id="rId17"/>
    <p:sldId id="283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何 佳雯" initials="何" lastIdx="1" clrIdx="0">
    <p:extLst>
      <p:ext uri="{19B8F6BF-5375-455C-9EA6-DF929625EA0E}">
        <p15:presenceInfo xmlns:p15="http://schemas.microsoft.com/office/powerpoint/2012/main" userId="c746e57f2397b0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835" autoAdjust="0"/>
  </p:normalViewPr>
  <p:slideViewPr>
    <p:cSldViewPr snapToGrid="0">
      <p:cViewPr>
        <p:scale>
          <a:sx n="100" d="100"/>
          <a:sy n="100" d="100"/>
        </p:scale>
        <p:origin x="990" y="-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954F8-ABF4-4906-B887-8C98A8FD7CED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0E2EF9B3-E87C-4FB0-8C2A-95A0D968FC53}">
      <dgm:prSet phldrT="[文本]"/>
      <dgm:spPr/>
      <dgm:t>
        <a:bodyPr/>
        <a:lstStyle/>
        <a:p>
          <a:pPr algn="ctr"/>
          <a:r>
            <a:rPr lang="zh-CN" altLang="en-US" dirty="0"/>
            <a:t>研究内容</a:t>
          </a:r>
        </a:p>
      </dgm:t>
    </dgm:pt>
    <dgm:pt modelId="{EED17198-9C84-4374-B867-B99B5276B4F5}" type="parTrans" cxnId="{0F9DC338-B110-42FB-B308-78C14DA2766E}">
      <dgm:prSet/>
      <dgm:spPr/>
      <dgm:t>
        <a:bodyPr/>
        <a:lstStyle/>
        <a:p>
          <a:endParaRPr lang="zh-CN" altLang="en-US"/>
        </a:p>
      </dgm:t>
    </dgm:pt>
    <dgm:pt modelId="{DABEFD0C-D250-401B-BA21-FD1F3065E9B3}" type="sibTrans" cxnId="{0F9DC338-B110-42FB-B308-78C14DA2766E}">
      <dgm:prSet/>
      <dgm:spPr/>
      <dgm:t>
        <a:bodyPr/>
        <a:lstStyle/>
        <a:p>
          <a:endParaRPr lang="zh-CN" altLang="en-US"/>
        </a:p>
      </dgm:t>
    </dgm:pt>
    <dgm:pt modelId="{BFCFAD77-1BAD-41FF-A6A9-B8A0F003F688}">
      <dgm:prSet phldrT="[文本]"/>
      <dgm:spPr/>
      <dgm:t>
        <a:bodyPr/>
        <a:lstStyle/>
        <a:p>
          <a:pPr algn="ctr"/>
          <a:r>
            <a:rPr lang="zh-CN" altLang="en-US" dirty="0"/>
            <a:t>已完成的工作</a:t>
          </a:r>
        </a:p>
      </dgm:t>
    </dgm:pt>
    <dgm:pt modelId="{00F773E6-49E8-40EC-A6D5-FD084C8542D9}" type="parTrans" cxnId="{D5288B69-35AA-4F45-8FF3-C7F1499BDA1A}">
      <dgm:prSet/>
      <dgm:spPr/>
      <dgm:t>
        <a:bodyPr/>
        <a:lstStyle/>
        <a:p>
          <a:endParaRPr lang="zh-CN" altLang="en-US"/>
        </a:p>
      </dgm:t>
    </dgm:pt>
    <dgm:pt modelId="{9B382D68-ABF8-4FAE-A7EC-D1352C6BF583}" type="sibTrans" cxnId="{D5288B69-35AA-4F45-8FF3-C7F1499BDA1A}">
      <dgm:prSet/>
      <dgm:spPr/>
      <dgm:t>
        <a:bodyPr/>
        <a:lstStyle/>
        <a:p>
          <a:endParaRPr lang="zh-CN" altLang="en-US"/>
        </a:p>
      </dgm:t>
    </dgm:pt>
    <dgm:pt modelId="{B90832DF-DF45-4608-B69A-D81F0484336D}">
      <dgm:prSet phldrT="[文本]"/>
      <dgm:spPr/>
      <dgm:t>
        <a:bodyPr/>
        <a:lstStyle/>
        <a:p>
          <a:pPr algn="ctr"/>
          <a:r>
            <a:rPr lang="zh-CN" altLang="en-US" dirty="0"/>
            <a:t>后续工作和存在的问题</a:t>
          </a:r>
        </a:p>
      </dgm:t>
    </dgm:pt>
    <dgm:pt modelId="{06307032-A1E7-430B-8FAD-20A09B13252F}" type="parTrans" cxnId="{63B5D9E0-27BF-4240-8C7B-8F55C516185C}">
      <dgm:prSet/>
      <dgm:spPr/>
      <dgm:t>
        <a:bodyPr/>
        <a:lstStyle/>
        <a:p>
          <a:endParaRPr lang="zh-CN" altLang="en-US"/>
        </a:p>
      </dgm:t>
    </dgm:pt>
    <dgm:pt modelId="{498FC8DE-A156-4DDB-AEC3-E542A2A1690A}" type="sibTrans" cxnId="{63B5D9E0-27BF-4240-8C7B-8F55C516185C}">
      <dgm:prSet/>
      <dgm:spPr/>
      <dgm:t>
        <a:bodyPr/>
        <a:lstStyle/>
        <a:p>
          <a:endParaRPr lang="zh-CN" altLang="en-US"/>
        </a:p>
      </dgm:t>
    </dgm:pt>
    <dgm:pt modelId="{80A516CD-6F6C-4A51-B7FC-BA9F775CC2A9}" type="pres">
      <dgm:prSet presAssocID="{C05954F8-ABF4-4906-B887-8C98A8FD7CED}" presName="Name0" presStyleCnt="0">
        <dgm:presLayoutVars>
          <dgm:chMax val="7"/>
          <dgm:chPref val="7"/>
          <dgm:dir/>
        </dgm:presLayoutVars>
      </dgm:prSet>
      <dgm:spPr/>
    </dgm:pt>
    <dgm:pt modelId="{EB166CCF-735E-4BCA-B9C1-7CF5D0B58400}" type="pres">
      <dgm:prSet presAssocID="{C05954F8-ABF4-4906-B887-8C98A8FD7CED}" presName="Name1" presStyleCnt="0"/>
      <dgm:spPr/>
    </dgm:pt>
    <dgm:pt modelId="{50BEFF85-5568-45C4-8531-A581D1765036}" type="pres">
      <dgm:prSet presAssocID="{C05954F8-ABF4-4906-B887-8C98A8FD7CED}" presName="cycle" presStyleCnt="0"/>
      <dgm:spPr/>
    </dgm:pt>
    <dgm:pt modelId="{53786073-7D29-4502-8A0C-DD4291103551}" type="pres">
      <dgm:prSet presAssocID="{C05954F8-ABF4-4906-B887-8C98A8FD7CED}" presName="srcNode" presStyleLbl="node1" presStyleIdx="0" presStyleCnt="3"/>
      <dgm:spPr/>
    </dgm:pt>
    <dgm:pt modelId="{76EB477B-53F3-4A73-8055-27E8DBCDD579}" type="pres">
      <dgm:prSet presAssocID="{C05954F8-ABF4-4906-B887-8C98A8FD7CED}" presName="conn" presStyleLbl="parChTrans1D2" presStyleIdx="0" presStyleCnt="1"/>
      <dgm:spPr/>
    </dgm:pt>
    <dgm:pt modelId="{87EB4236-5816-444C-8330-A625F48CA554}" type="pres">
      <dgm:prSet presAssocID="{C05954F8-ABF4-4906-B887-8C98A8FD7CED}" presName="extraNode" presStyleLbl="node1" presStyleIdx="0" presStyleCnt="3"/>
      <dgm:spPr/>
    </dgm:pt>
    <dgm:pt modelId="{FF3DAF65-D504-42EF-8CCA-8A34E2284AA3}" type="pres">
      <dgm:prSet presAssocID="{C05954F8-ABF4-4906-B887-8C98A8FD7CED}" presName="dstNode" presStyleLbl="node1" presStyleIdx="0" presStyleCnt="3"/>
      <dgm:spPr/>
    </dgm:pt>
    <dgm:pt modelId="{45F53B99-1A7E-4776-8D35-1C719B3B0885}" type="pres">
      <dgm:prSet presAssocID="{0E2EF9B3-E87C-4FB0-8C2A-95A0D968FC53}" presName="text_1" presStyleLbl="node1" presStyleIdx="0" presStyleCnt="3">
        <dgm:presLayoutVars>
          <dgm:bulletEnabled val="1"/>
        </dgm:presLayoutVars>
      </dgm:prSet>
      <dgm:spPr/>
    </dgm:pt>
    <dgm:pt modelId="{9D6AEDA2-1227-423E-9A12-1B65309F7D24}" type="pres">
      <dgm:prSet presAssocID="{0E2EF9B3-E87C-4FB0-8C2A-95A0D968FC53}" presName="accent_1" presStyleCnt="0"/>
      <dgm:spPr/>
    </dgm:pt>
    <dgm:pt modelId="{A509FE82-EFA1-4B06-AACA-6693BEDB9D90}" type="pres">
      <dgm:prSet presAssocID="{0E2EF9B3-E87C-4FB0-8C2A-95A0D968FC53}" presName="accentRepeatNode" presStyleLbl="solidFgAcc1" presStyleIdx="0" presStyleCnt="3"/>
      <dgm:spPr/>
    </dgm:pt>
    <dgm:pt modelId="{72DD9178-FA33-4265-B875-651E3812D0E9}" type="pres">
      <dgm:prSet presAssocID="{BFCFAD77-1BAD-41FF-A6A9-B8A0F003F688}" presName="text_2" presStyleLbl="node1" presStyleIdx="1" presStyleCnt="3">
        <dgm:presLayoutVars>
          <dgm:bulletEnabled val="1"/>
        </dgm:presLayoutVars>
      </dgm:prSet>
      <dgm:spPr/>
    </dgm:pt>
    <dgm:pt modelId="{9F6A0707-FA93-44DD-9294-E5EC99A28393}" type="pres">
      <dgm:prSet presAssocID="{BFCFAD77-1BAD-41FF-A6A9-B8A0F003F688}" presName="accent_2" presStyleCnt="0"/>
      <dgm:spPr/>
    </dgm:pt>
    <dgm:pt modelId="{9151404D-738D-4064-9B6A-5FBE780F69CF}" type="pres">
      <dgm:prSet presAssocID="{BFCFAD77-1BAD-41FF-A6A9-B8A0F003F688}" presName="accentRepeatNode" presStyleLbl="solidFgAcc1" presStyleIdx="1" presStyleCnt="3"/>
      <dgm:spPr/>
    </dgm:pt>
    <dgm:pt modelId="{A1A5678D-9F93-47B5-B15D-44E2098E3216}" type="pres">
      <dgm:prSet presAssocID="{B90832DF-DF45-4608-B69A-D81F0484336D}" presName="text_3" presStyleLbl="node1" presStyleIdx="2" presStyleCnt="3">
        <dgm:presLayoutVars>
          <dgm:bulletEnabled val="1"/>
        </dgm:presLayoutVars>
      </dgm:prSet>
      <dgm:spPr/>
    </dgm:pt>
    <dgm:pt modelId="{F4357A79-89C7-436B-A23F-96627253C1B4}" type="pres">
      <dgm:prSet presAssocID="{B90832DF-DF45-4608-B69A-D81F0484336D}" presName="accent_3" presStyleCnt="0"/>
      <dgm:spPr/>
    </dgm:pt>
    <dgm:pt modelId="{4F5CE585-1528-460F-B7CB-1C6CE6A36E80}" type="pres">
      <dgm:prSet presAssocID="{B90832DF-DF45-4608-B69A-D81F0484336D}" presName="accentRepeatNode" presStyleLbl="solidFgAcc1" presStyleIdx="2" presStyleCnt="3"/>
      <dgm:spPr/>
    </dgm:pt>
  </dgm:ptLst>
  <dgm:cxnLst>
    <dgm:cxn modelId="{68270F1D-432E-439E-AAF8-D9BB68935A8D}" type="presOf" srcId="{C05954F8-ABF4-4906-B887-8C98A8FD7CED}" destId="{80A516CD-6F6C-4A51-B7FC-BA9F775CC2A9}" srcOrd="0" destOrd="0" presId="urn:microsoft.com/office/officeart/2008/layout/VerticalCurvedList"/>
    <dgm:cxn modelId="{A5701A20-5A27-41BE-A91D-311E73A64DCC}" type="presOf" srcId="{B90832DF-DF45-4608-B69A-D81F0484336D}" destId="{A1A5678D-9F93-47B5-B15D-44E2098E3216}" srcOrd="0" destOrd="0" presId="urn:microsoft.com/office/officeart/2008/layout/VerticalCurvedList"/>
    <dgm:cxn modelId="{0F9DC338-B110-42FB-B308-78C14DA2766E}" srcId="{C05954F8-ABF4-4906-B887-8C98A8FD7CED}" destId="{0E2EF9B3-E87C-4FB0-8C2A-95A0D968FC53}" srcOrd="0" destOrd="0" parTransId="{EED17198-9C84-4374-B867-B99B5276B4F5}" sibTransId="{DABEFD0C-D250-401B-BA21-FD1F3065E9B3}"/>
    <dgm:cxn modelId="{83C2CA66-29B7-4E22-AF1F-67C6A7E667ED}" type="presOf" srcId="{DABEFD0C-D250-401B-BA21-FD1F3065E9B3}" destId="{76EB477B-53F3-4A73-8055-27E8DBCDD579}" srcOrd="0" destOrd="0" presId="urn:microsoft.com/office/officeart/2008/layout/VerticalCurvedList"/>
    <dgm:cxn modelId="{D5288B69-35AA-4F45-8FF3-C7F1499BDA1A}" srcId="{C05954F8-ABF4-4906-B887-8C98A8FD7CED}" destId="{BFCFAD77-1BAD-41FF-A6A9-B8A0F003F688}" srcOrd="1" destOrd="0" parTransId="{00F773E6-49E8-40EC-A6D5-FD084C8542D9}" sibTransId="{9B382D68-ABF8-4FAE-A7EC-D1352C6BF583}"/>
    <dgm:cxn modelId="{DF95AEAF-219C-4737-9C63-4EB4CEF9351F}" type="presOf" srcId="{BFCFAD77-1BAD-41FF-A6A9-B8A0F003F688}" destId="{72DD9178-FA33-4265-B875-651E3812D0E9}" srcOrd="0" destOrd="0" presId="urn:microsoft.com/office/officeart/2008/layout/VerticalCurvedList"/>
    <dgm:cxn modelId="{C38D92B7-1A82-410B-95FF-B5CB0ACF890C}" type="presOf" srcId="{0E2EF9B3-E87C-4FB0-8C2A-95A0D968FC53}" destId="{45F53B99-1A7E-4776-8D35-1C719B3B0885}" srcOrd="0" destOrd="0" presId="urn:microsoft.com/office/officeart/2008/layout/VerticalCurvedList"/>
    <dgm:cxn modelId="{63B5D9E0-27BF-4240-8C7B-8F55C516185C}" srcId="{C05954F8-ABF4-4906-B887-8C98A8FD7CED}" destId="{B90832DF-DF45-4608-B69A-D81F0484336D}" srcOrd="2" destOrd="0" parTransId="{06307032-A1E7-430B-8FAD-20A09B13252F}" sibTransId="{498FC8DE-A156-4DDB-AEC3-E542A2A1690A}"/>
    <dgm:cxn modelId="{A02FFD53-121A-4853-8584-E473AA5615B1}" type="presParOf" srcId="{80A516CD-6F6C-4A51-B7FC-BA9F775CC2A9}" destId="{EB166CCF-735E-4BCA-B9C1-7CF5D0B58400}" srcOrd="0" destOrd="0" presId="urn:microsoft.com/office/officeart/2008/layout/VerticalCurvedList"/>
    <dgm:cxn modelId="{A289F74E-5275-4F36-AEEB-1297D3F54971}" type="presParOf" srcId="{EB166CCF-735E-4BCA-B9C1-7CF5D0B58400}" destId="{50BEFF85-5568-45C4-8531-A581D1765036}" srcOrd="0" destOrd="0" presId="urn:microsoft.com/office/officeart/2008/layout/VerticalCurvedList"/>
    <dgm:cxn modelId="{4BFFB6F4-3E5F-49C5-B7E8-09D1FB3418FC}" type="presParOf" srcId="{50BEFF85-5568-45C4-8531-A581D1765036}" destId="{53786073-7D29-4502-8A0C-DD4291103551}" srcOrd="0" destOrd="0" presId="urn:microsoft.com/office/officeart/2008/layout/VerticalCurvedList"/>
    <dgm:cxn modelId="{0B31DF6F-2EF7-4A45-A67A-CD8967A4DA25}" type="presParOf" srcId="{50BEFF85-5568-45C4-8531-A581D1765036}" destId="{76EB477B-53F3-4A73-8055-27E8DBCDD579}" srcOrd="1" destOrd="0" presId="urn:microsoft.com/office/officeart/2008/layout/VerticalCurvedList"/>
    <dgm:cxn modelId="{AB5B727E-279A-49E9-9788-C5DC1FC84F6E}" type="presParOf" srcId="{50BEFF85-5568-45C4-8531-A581D1765036}" destId="{87EB4236-5816-444C-8330-A625F48CA554}" srcOrd="2" destOrd="0" presId="urn:microsoft.com/office/officeart/2008/layout/VerticalCurvedList"/>
    <dgm:cxn modelId="{0ABAA6B7-9524-4C09-A6E4-0822DF665159}" type="presParOf" srcId="{50BEFF85-5568-45C4-8531-A581D1765036}" destId="{FF3DAF65-D504-42EF-8CCA-8A34E2284AA3}" srcOrd="3" destOrd="0" presId="urn:microsoft.com/office/officeart/2008/layout/VerticalCurvedList"/>
    <dgm:cxn modelId="{5EC09DBA-B614-4B1E-A5BB-A5BC68593AB6}" type="presParOf" srcId="{EB166CCF-735E-4BCA-B9C1-7CF5D0B58400}" destId="{45F53B99-1A7E-4776-8D35-1C719B3B0885}" srcOrd="1" destOrd="0" presId="urn:microsoft.com/office/officeart/2008/layout/VerticalCurvedList"/>
    <dgm:cxn modelId="{59B8D7AA-8A1A-43E4-B910-186BB5165AB8}" type="presParOf" srcId="{EB166CCF-735E-4BCA-B9C1-7CF5D0B58400}" destId="{9D6AEDA2-1227-423E-9A12-1B65309F7D24}" srcOrd="2" destOrd="0" presId="urn:microsoft.com/office/officeart/2008/layout/VerticalCurvedList"/>
    <dgm:cxn modelId="{68DF52A9-2E5D-46B8-812C-853B7F0DBE01}" type="presParOf" srcId="{9D6AEDA2-1227-423E-9A12-1B65309F7D24}" destId="{A509FE82-EFA1-4B06-AACA-6693BEDB9D90}" srcOrd="0" destOrd="0" presId="urn:microsoft.com/office/officeart/2008/layout/VerticalCurvedList"/>
    <dgm:cxn modelId="{BB38B6FB-5584-457A-80F5-F99706B48417}" type="presParOf" srcId="{EB166CCF-735E-4BCA-B9C1-7CF5D0B58400}" destId="{72DD9178-FA33-4265-B875-651E3812D0E9}" srcOrd="3" destOrd="0" presId="urn:microsoft.com/office/officeart/2008/layout/VerticalCurvedList"/>
    <dgm:cxn modelId="{1B1E6DFC-18CD-4461-85CD-0270D392EEFA}" type="presParOf" srcId="{EB166CCF-735E-4BCA-B9C1-7CF5D0B58400}" destId="{9F6A0707-FA93-44DD-9294-E5EC99A28393}" srcOrd="4" destOrd="0" presId="urn:microsoft.com/office/officeart/2008/layout/VerticalCurvedList"/>
    <dgm:cxn modelId="{7CBD704E-8BB9-4621-9669-AFADA5264C12}" type="presParOf" srcId="{9F6A0707-FA93-44DD-9294-E5EC99A28393}" destId="{9151404D-738D-4064-9B6A-5FBE780F69CF}" srcOrd="0" destOrd="0" presId="urn:microsoft.com/office/officeart/2008/layout/VerticalCurvedList"/>
    <dgm:cxn modelId="{37E54F55-1C03-405C-8174-F1DFCCE2FD71}" type="presParOf" srcId="{EB166CCF-735E-4BCA-B9C1-7CF5D0B58400}" destId="{A1A5678D-9F93-47B5-B15D-44E2098E3216}" srcOrd="5" destOrd="0" presId="urn:microsoft.com/office/officeart/2008/layout/VerticalCurvedList"/>
    <dgm:cxn modelId="{3575E4A2-30F4-4D70-A1D5-BADBF58E29B8}" type="presParOf" srcId="{EB166CCF-735E-4BCA-B9C1-7CF5D0B58400}" destId="{F4357A79-89C7-436B-A23F-96627253C1B4}" srcOrd="6" destOrd="0" presId="urn:microsoft.com/office/officeart/2008/layout/VerticalCurvedList"/>
    <dgm:cxn modelId="{3B8C21DF-F21E-440B-B86C-9B50F580A0CB}" type="presParOf" srcId="{F4357A79-89C7-436B-A23F-96627253C1B4}" destId="{4F5CE585-1528-460F-B7CB-1C6CE6A36E8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7B52D8-C64D-478B-B90C-68823847181E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</dgm:pt>
    <dgm:pt modelId="{FF6B87D7-D2F9-4650-AB02-6F12D586DB6E}">
      <dgm:prSet phldrT="[文本]"/>
      <dgm:spPr/>
      <dgm:t>
        <a:bodyPr/>
        <a:lstStyle/>
        <a:p>
          <a:r>
            <a:rPr lang="en-US" altLang="zh-CN" dirty="0"/>
            <a:t>MIPS</a:t>
          </a:r>
          <a:r>
            <a:rPr lang="zh-CN" altLang="en-US" dirty="0"/>
            <a:t>指令结构</a:t>
          </a:r>
        </a:p>
      </dgm:t>
    </dgm:pt>
    <dgm:pt modelId="{4441E23B-0504-4548-BE5C-3A3044F73610}" type="parTrans" cxnId="{AB76547F-5C71-4915-91EA-591647D0D025}">
      <dgm:prSet/>
      <dgm:spPr/>
      <dgm:t>
        <a:bodyPr/>
        <a:lstStyle/>
        <a:p>
          <a:endParaRPr lang="zh-CN" altLang="en-US"/>
        </a:p>
      </dgm:t>
    </dgm:pt>
    <dgm:pt modelId="{16D1E95F-91AD-4735-AFD3-F753127AF674}" type="sibTrans" cxnId="{AB76547F-5C71-4915-91EA-591647D0D025}">
      <dgm:prSet/>
      <dgm:spPr/>
      <dgm:t>
        <a:bodyPr/>
        <a:lstStyle/>
        <a:p>
          <a:endParaRPr lang="zh-CN" altLang="en-US"/>
        </a:p>
      </dgm:t>
    </dgm:pt>
    <dgm:pt modelId="{0FF0404B-4480-4D60-8215-0BE185159BFB}">
      <dgm:prSet phldrT="[文本]"/>
      <dgm:spPr/>
      <dgm:t>
        <a:bodyPr/>
        <a:lstStyle/>
        <a:p>
          <a:r>
            <a:rPr lang="zh-CN" altLang="en-US" dirty="0"/>
            <a:t>系统架构设计</a:t>
          </a:r>
        </a:p>
      </dgm:t>
    </dgm:pt>
    <dgm:pt modelId="{301FB799-7451-487B-9C23-3E543F7209E8}" type="parTrans" cxnId="{835A14A7-1947-4AC7-9A1B-0712B79AA504}">
      <dgm:prSet/>
      <dgm:spPr/>
      <dgm:t>
        <a:bodyPr/>
        <a:lstStyle/>
        <a:p>
          <a:endParaRPr lang="zh-CN" altLang="en-US"/>
        </a:p>
      </dgm:t>
    </dgm:pt>
    <dgm:pt modelId="{659AA30A-5130-42E8-A0E2-29A1B8A3EE18}" type="sibTrans" cxnId="{835A14A7-1947-4AC7-9A1B-0712B79AA504}">
      <dgm:prSet/>
      <dgm:spPr/>
      <dgm:t>
        <a:bodyPr/>
        <a:lstStyle/>
        <a:p>
          <a:endParaRPr lang="zh-CN" altLang="en-US"/>
        </a:p>
      </dgm:t>
    </dgm:pt>
    <dgm:pt modelId="{CB0C784D-1596-40D5-83C9-CB547F6BDA2D}">
      <dgm:prSet phldrT="[文本]"/>
      <dgm:spPr/>
      <dgm:t>
        <a:bodyPr/>
        <a:lstStyle/>
        <a:p>
          <a:pPr>
            <a:buFont typeface="+mj-lt"/>
            <a:buNone/>
          </a:pPr>
          <a:r>
            <a:rPr lang="zh-CN" altLang="en-US" dirty="0">
              <a:solidFill>
                <a:schemeClr val="bg1"/>
              </a:solidFill>
            </a:rPr>
            <a:t>指令相关问题解决</a:t>
          </a:r>
        </a:p>
      </dgm:t>
    </dgm:pt>
    <dgm:pt modelId="{92D1A841-C53D-44C2-B79B-73A27EF4EA2A}" type="parTrans" cxnId="{59850177-8ACF-424B-A2B8-C9D77262DA52}">
      <dgm:prSet/>
      <dgm:spPr/>
      <dgm:t>
        <a:bodyPr/>
        <a:lstStyle/>
        <a:p>
          <a:endParaRPr lang="zh-CN" altLang="en-US"/>
        </a:p>
      </dgm:t>
    </dgm:pt>
    <dgm:pt modelId="{DFC57692-EE97-490D-AEB7-C399F871D67A}" type="sibTrans" cxnId="{59850177-8ACF-424B-A2B8-C9D77262DA52}">
      <dgm:prSet/>
      <dgm:spPr/>
      <dgm:t>
        <a:bodyPr/>
        <a:lstStyle/>
        <a:p>
          <a:endParaRPr lang="zh-CN" altLang="en-US"/>
        </a:p>
      </dgm:t>
    </dgm:pt>
    <dgm:pt modelId="{ACBDB245-2131-4081-9B9B-14D82C820CB9}" type="pres">
      <dgm:prSet presAssocID="{F57B52D8-C64D-478B-B90C-68823847181E}" presName="linearFlow" presStyleCnt="0">
        <dgm:presLayoutVars>
          <dgm:dir/>
          <dgm:resizeHandles val="exact"/>
        </dgm:presLayoutVars>
      </dgm:prSet>
      <dgm:spPr/>
    </dgm:pt>
    <dgm:pt modelId="{6365084F-5554-4106-8B69-2ADBB6D56595}" type="pres">
      <dgm:prSet presAssocID="{FF6B87D7-D2F9-4650-AB02-6F12D586DB6E}" presName="composite" presStyleCnt="0"/>
      <dgm:spPr/>
    </dgm:pt>
    <dgm:pt modelId="{7F5B0492-1E63-48EB-A8CA-2F3585128617}" type="pres">
      <dgm:prSet presAssocID="{FF6B87D7-D2F9-4650-AB02-6F12D586DB6E}" presName="imgShp" presStyleLbl="fgImgPlace1" presStyleIdx="0" presStyleCnt="3" custLinFactNeighborX="-510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齿轮"/>
        </a:ext>
      </dgm:extLst>
    </dgm:pt>
    <dgm:pt modelId="{D4175D09-D752-4A55-A01D-DCBE98C36CD5}" type="pres">
      <dgm:prSet presAssocID="{FF6B87D7-D2F9-4650-AB02-6F12D586DB6E}" presName="txShp" presStyleLbl="node1" presStyleIdx="0" presStyleCnt="3" custScaleY="67207">
        <dgm:presLayoutVars>
          <dgm:bulletEnabled val="1"/>
        </dgm:presLayoutVars>
      </dgm:prSet>
      <dgm:spPr/>
    </dgm:pt>
    <dgm:pt modelId="{10275FF1-A98D-4C7C-B611-0A4310B0637C}" type="pres">
      <dgm:prSet presAssocID="{16D1E95F-91AD-4735-AFD3-F753127AF674}" presName="spacing" presStyleCnt="0"/>
      <dgm:spPr/>
    </dgm:pt>
    <dgm:pt modelId="{67747890-1B46-44CF-9391-AC36395B9579}" type="pres">
      <dgm:prSet presAssocID="{0FF0404B-4480-4D60-8215-0BE185159BFB}" presName="composite" presStyleCnt="0"/>
      <dgm:spPr/>
    </dgm:pt>
    <dgm:pt modelId="{A26698FF-E96C-4835-A0F5-B75A2266D073}" type="pres">
      <dgm:prSet presAssocID="{0FF0404B-4480-4D60-8215-0BE185159BFB}" presName="imgShp" presStyleLbl="fgImgPlace1" presStyleIdx="1" presStyleCnt="3" custLinFactNeighborX="-50273" custLinFactNeighborY="-12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单级齿轮"/>
        </a:ext>
      </dgm:extLst>
    </dgm:pt>
    <dgm:pt modelId="{6E66182D-0931-4D98-88FA-6CB31674F3FB}" type="pres">
      <dgm:prSet presAssocID="{0FF0404B-4480-4D60-8215-0BE185159BFB}" presName="txShp" presStyleLbl="node1" presStyleIdx="1" presStyleCnt="3" custScaleY="69244">
        <dgm:presLayoutVars>
          <dgm:bulletEnabled val="1"/>
        </dgm:presLayoutVars>
      </dgm:prSet>
      <dgm:spPr/>
    </dgm:pt>
    <dgm:pt modelId="{87AFAFDC-C7D0-4343-B7E5-8F4141C93BE9}" type="pres">
      <dgm:prSet presAssocID="{659AA30A-5130-42E8-A0E2-29A1B8A3EE18}" presName="spacing" presStyleCnt="0"/>
      <dgm:spPr/>
    </dgm:pt>
    <dgm:pt modelId="{38B96588-1028-4C31-9D57-C8454CB5FA5C}" type="pres">
      <dgm:prSet presAssocID="{CB0C784D-1596-40D5-83C9-CB547F6BDA2D}" presName="composite" presStyleCnt="0"/>
      <dgm:spPr/>
    </dgm:pt>
    <dgm:pt modelId="{1BDE4A5F-DCBA-4BC4-9662-E26BF61BD3EF}" type="pres">
      <dgm:prSet presAssocID="{CB0C784D-1596-40D5-83C9-CB547F6BDA2D}" presName="imgShp" presStyleLbl="fgImgPlace1" presStyleIdx="2" presStyleCnt="3" custLinFactNeighborX="-50273" custLinFactNeighborY="-122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灯泡"/>
        </a:ext>
      </dgm:extLst>
    </dgm:pt>
    <dgm:pt modelId="{3CDFD09E-17EF-45D1-99D6-601A772191F0}" type="pres">
      <dgm:prSet presAssocID="{CB0C784D-1596-40D5-83C9-CB547F6BDA2D}" presName="txShp" presStyleLbl="node1" presStyleIdx="2" presStyleCnt="3" custScaleY="66652">
        <dgm:presLayoutVars>
          <dgm:bulletEnabled val="1"/>
        </dgm:presLayoutVars>
      </dgm:prSet>
      <dgm:spPr/>
    </dgm:pt>
  </dgm:ptLst>
  <dgm:cxnLst>
    <dgm:cxn modelId="{C4BE6C3D-3264-41BD-94C9-0F7ECF727FE5}" type="presOf" srcId="{FF6B87D7-D2F9-4650-AB02-6F12D586DB6E}" destId="{D4175D09-D752-4A55-A01D-DCBE98C36CD5}" srcOrd="0" destOrd="0" presId="urn:microsoft.com/office/officeart/2005/8/layout/vList3"/>
    <dgm:cxn modelId="{17422D46-09BF-49DE-A22E-1AF948986552}" type="presOf" srcId="{F57B52D8-C64D-478B-B90C-68823847181E}" destId="{ACBDB245-2131-4081-9B9B-14D82C820CB9}" srcOrd="0" destOrd="0" presId="urn:microsoft.com/office/officeart/2005/8/layout/vList3"/>
    <dgm:cxn modelId="{76C5FD4E-C8EE-424F-87AB-186924337112}" type="presOf" srcId="{CB0C784D-1596-40D5-83C9-CB547F6BDA2D}" destId="{3CDFD09E-17EF-45D1-99D6-601A772191F0}" srcOrd="0" destOrd="0" presId="urn:microsoft.com/office/officeart/2005/8/layout/vList3"/>
    <dgm:cxn modelId="{0A5B6752-CE13-4006-8054-0A8EE501E345}" type="presOf" srcId="{0FF0404B-4480-4D60-8215-0BE185159BFB}" destId="{6E66182D-0931-4D98-88FA-6CB31674F3FB}" srcOrd="0" destOrd="0" presId="urn:microsoft.com/office/officeart/2005/8/layout/vList3"/>
    <dgm:cxn modelId="{59850177-8ACF-424B-A2B8-C9D77262DA52}" srcId="{F57B52D8-C64D-478B-B90C-68823847181E}" destId="{CB0C784D-1596-40D5-83C9-CB547F6BDA2D}" srcOrd="2" destOrd="0" parTransId="{92D1A841-C53D-44C2-B79B-73A27EF4EA2A}" sibTransId="{DFC57692-EE97-490D-AEB7-C399F871D67A}"/>
    <dgm:cxn modelId="{AB76547F-5C71-4915-91EA-591647D0D025}" srcId="{F57B52D8-C64D-478B-B90C-68823847181E}" destId="{FF6B87D7-D2F9-4650-AB02-6F12D586DB6E}" srcOrd="0" destOrd="0" parTransId="{4441E23B-0504-4548-BE5C-3A3044F73610}" sibTransId="{16D1E95F-91AD-4735-AFD3-F753127AF674}"/>
    <dgm:cxn modelId="{835A14A7-1947-4AC7-9A1B-0712B79AA504}" srcId="{F57B52D8-C64D-478B-B90C-68823847181E}" destId="{0FF0404B-4480-4D60-8215-0BE185159BFB}" srcOrd="1" destOrd="0" parTransId="{301FB799-7451-487B-9C23-3E543F7209E8}" sibTransId="{659AA30A-5130-42E8-A0E2-29A1B8A3EE18}"/>
    <dgm:cxn modelId="{F58B12C2-63A2-499F-9789-BBBE7C644F17}" type="presParOf" srcId="{ACBDB245-2131-4081-9B9B-14D82C820CB9}" destId="{6365084F-5554-4106-8B69-2ADBB6D56595}" srcOrd="0" destOrd="0" presId="urn:microsoft.com/office/officeart/2005/8/layout/vList3"/>
    <dgm:cxn modelId="{98AF6A5A-D662-4AB3-8E83-EF6D409AF092}" type="presParOf" srcId="{6365084F-5554-4106-8B69-2ADBB6D56595}" destId="{7F5B0492-1E63-48EB-A8CA-2F3585128617}" srcOrd="0" destOrd="0" presId="urn:microsoft.com/office/officeart/2005/8/layout/vList3"/>
    <dgm:cxn modelId="{B1D60D0C-3495-433E-A864-A5AECE263A5F}" type="presParOf" srcId="{6365084F-5554-4106-8B69-2ADBB6D56595}" destId="{D4175D09-D752-4A55-A01D-DCBE98C36CD5}" srcOrd="1" destOrd="0" presId="urn:microsoft.com/office/officeart/2005/8/layout/vList3"/>
    <dgm:cxn modelId="{836162B8-BE60-43E6-AD7C-96C741588575}" type="presParOf" srcId="{ACBDB245-2131-4081-9B9B-14D82C820CB9}" destId="{10275FF1-A98D-4C7C-B611-0A4310B0637C}" srcOrd="1" destOrd="0" presId="urn:microsoft.com/office/officeart/2005/8/layout/vList3"/>
    <dgm:cxn modelId="{464E7B63-87EC-4FFB-93EB-A8F512C42D13}" type="presParOf" srcId="{ACBDB245-2131-4081-9B9B-14D82C820CB9}" destId="{67747890-1B46-44CF-9391-AC36395B9579}" srcOrd="2" destOrd="0" presId="urn:microsoft.com/office/officeart/2005/8/layout/vList3"/>
    <dgm:cxn modelId="{AECBCADB-8025-4277-87D6-49586C9A1D3E}" type="presParOf" srcId="{67747890-1B46-44CF-9391-AC36395B9579}" destId="{A26698FF-E96C-4835-A0F5-B75A2266D073}" srcOrd="0" destOrd="0" presId="urn:microsoft.com/office/officeart/2005/8/layout/vList3"/>
    <dgm:cxn modelId="{C4508E85-4397-469B-8777-A8D8F1DA8082}" type="presParOf" srcId="{67747890-1B46-44CF-9391-AC36395B9579}" destId="{6E66182D-0931-4D98-88FA-6CB31674F3FB}" srcOrd="1" destOrd="0" presId="urn:microsoft.com/office/officeart/2005/8/layout/vList3"/>
    <dgm:cxn modelId="{6456D18F-7C85-49B6-B8BB-127752A766E4}" type="presParOf" srcId="{ACBDB245-2131-4081-9B9B-14D82C820CB9}" destId="{87AFAFDC-C7D0-4343-B7E5-8F4141C93BE9}" srcOrd="3" destOrd="0" presId="urn:microsoft.com/office/officeart/2005/8/layout/vList3"/>
    <dgm:cxn modelId="{902D83BD-1BB6-4F3B-947B-43F83E6BDA1F}" type="presParOf" srcId="{ACBDB245-2131-4081-9B9B-14D82C820CB9}" destId="{38B96588-1028-4C31-9D57-C8454CB5FA5C}" srcOrd="4" destOrd="0" presId="urn:microsoft.com/office/officeart/2005/8/layout/vList3"/>
    <dgm:cxn modelId="{246136DB-CEB3-41A0-B97E-CC2641A78E4E}" type="presParOf" srcId="{38B96588-1028-4C31-9D57-C8454CB5FA5C}" destId="{1BDE4A5F-DCBA-4BC4-9662-E26BF61BD3EF}" srcOrd="0" destOrd="0" presId="urn:microsoft.com/office/officeart/2005/8/layout/vList3"/>
    <dgm:cxn modelId="{05B5E13C-D185-429C-9416-F5D04B863375}" type="presParOf" srcId="{38B96588-1028-4C31-9D57-C8454CB5FA5C}" destId="{3CDFD09E-17EF-45D1-99D6-601A772191F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B477B-53F3-4A73-8055-27E8DBCDD579}">
      <dsp:nvSpPr>
        <dsp:cNvPr id="0" name=""/>
        <dsp:cNvSpPr/>
      </dsp:nvSpPr>
      <dsp:spPr>
        <a:xfrm>
          <a:off x="-4271043" y="-655258"/>
          <a:ext cx="5088768" cy="5088768"/>
        </a:xfrm>
        <a:prstGeom prst="blockArc">
          <a:avLst>
            <a:gd name="adj1" fmla="val 18900000"/>
            <a:gd name="adj2" fmla="val 2700000"/>
            <a:gd name="adj3" fmla="val 424"/>
          </a:avLst>
        </a:pr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53B99-1A7E-4776-8D35-1C719B3B0885}">
      <dsp:nvSpPr>
        <dsp:cNvPr id="0" name=""/>
        <dsp:cNvSpPr/>
      </dsp:nvSpPr>
      <dsp:spPr>
        <a:xfrm>
          <a:off x="525887" y="377825"/>
          <a:ext cx="4389123" cy="75565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797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研究内容</a:t>
          </a:r>
        </a:p>
      </dsp:txBody>
      <dsp:txXfrm>
        <a:off x="525887" y="377825"/>
        <a:ext cx="4389123" cy="755650"/>
      </dsp:txXfrm>
    </dsp:sp>
    <dsp:sp modelId="{A509FE82-EFA1-4B06-AACA-6693BEDB9D90}">
      <dsp:nvSpPr>
        <dsp:cNvPr id="0" name=""/>
        <dsp:cNvSpPr/>
      </dsp:nvSpPr>
      <dsp:spPr>
        <a:xfrm>
          <a:off x="53606" y="283368"/>
          <a:ext cx="944562" cy="9445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DD9178-FA33-4265-B875-651E3812D0E9}">
      <dsp:nvSpPr>
        <dsp:cNvPr id="0" name=""/>
        <dsp:cNvSpPr/>
      </dsp:nvSpPr>
      <dsp:spPr>
        <a:xfrm>
          <a:off x="800566" y="1511300"/>
          <a:ext cx="4114444" cy="75565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-269991"/>
                <a:satOff val="4487"/>
                <a:lumOff val="14849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shade val="80000"/>
                <a:hueOff val="-269991"/>
                <a:satOff val="4487"/>
                <a:lumOff val="14849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shade val="80000"/>
                <a:hueOff val="-269991"/>
                <a:satOff val="4487"/>
                <a:lumOff val="14849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797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已完成的工作</a:t>
          </a:r>
        </a:p>
      </dsp:txBody>
      <dsp:txXfrm>
        <a:off x="800566" y="1511300"/>
        <a:ext cx="4114444" cy="755650"/>
      </dsp:txXfrm>
    </dsp:sp>
    <dsp:sp modelId="{9151404D-738D-4064-9B6A-5FBE780F69CF}">
      <dsp:nvSpPr>
        <dsp:cNvPr id="0" name=""/>
        <dsp:cNvSpPr/>
      </dsp:nvSpPr>
      <dsp:spPr>
        <a:xfrm>
          <a:off x="328285" y="1416843"/>
          <a:ext cx="944562" cy="9445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-269991"/>
              <a:satOff val="4487"/>
              <a:lumOff val="148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A5678D-9F93-47B5-B15D-44E2098E3216}">
      <dsp:nvSpPr>
        <dsp:cNvPr id="0" name=""/>
        <dsp:cNvSpPr/>
      </dsp:nvSpPr>
      <dsp:spPr>
        <a:xfrm>
          <a:off x="525887" y="2644775"/>
          <a:ext cx="4389123" cy="75565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-539983"/>
                <a:satOff val="8975"/>
                <a:lumOff val="2969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shade val="80000"/>
                <a:hueOff val="-539983"/>
                <a:satOff val="8975"/>
                <a:lumOff val="2969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shade val="80000"/>
                <a:hueOff val="-539983"/>
                <a:satOff val="8975"/>
                <a:lumOff val="2969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9797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后续工作和存在的问题</a:t>
          </a:r>
        </a:p>
      </dsp:txBody>
      <dsp:txXfrm>
        <a:off x="525887" y="2644775"/>
        <a:ext cx="4389123" cy="755650"/>
      </dsp:txXfrm>
    </dsp:sp>
    <dsp:sp modelId="{4F5CE585-1528-460F-B7CB-1C6CE6A36E80}">
      <dsp:nvSpPr>
        <dsp:cNvPr id="0" name=""/>
        <dsp:cNvSpPr/>
      </dsp:nvSpPr>
      <dsp:spPr>
        <a:xfrm>
          <a:off x="53606" y="2550318"/>
          <a:ext cx="944562" cy="9445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-539983"/>
              <a:satOff val="8975"/>
              <a:lumOff val="296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75D09-D752-4A55-A01D-DCBE98C36CD5}">
      <dsp:nvSpPr>
        <dsp:cNvPr id="0" name=""/>
        <dsp:cNvSpPr/>
      </dsp:nvSpPr>
      <dsp:spPr>
        <a:xfrm rot="10800000">
          <a:off x="1589254" y="156399"/>
          <a:ext cx="5372978" cy="63419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119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MIPS</a:t>
          </a:r>
          <a:r>
            <a:rPr lang="zh-CN" altLang="en-US" sz="2500" kern="1200" dirty="0"/>
            <a:t>指令结构</a:t>
          </a:r>
        </a:p>
      </dsp:txBody>
      <dsp:txXfrm rot="10800000">
        <a:off x="1747802" y="156399"/>
        <a:ext cx="5214430" cy="634192"/>
      </dsp:txXfrm>
    </dsp:sp>
    <dsp:sp modelId="{7F5B0492-1E63-48EB-A8CA-2F3585128617}">
      <dsp:nvSpPr>
        <dsp:cNvPr id="0" name=""/>
        <dsp:cNvSpPr/>
      </dsp:nvSpPr>
      <dsp:spPr>
        <a:xfrm>
          <a:off x="635809" y="1675"/>
          <a:ext cx="943640" cy="94364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6182D-0931-4D98-88FA-6CB31674F3FB}">
      <dsp:nvSpPr>
        <dsp:cNvPr id="0" name=""/>
        <dsp:cNvSpPr/>
      </dsp:nvSpPr>
      <dsp:spPr>
        <a:xfrm rot="10800000">
          <a:off x="1589254" y="1372112"/>
          <a:ext cx="5372978" cy="6534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119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系统架构设计</a:t>
          </a:r>
        </a:p>
      </dsp:txBody>
      <dsp:txXfrm rot="10800000">
        <a:off x="1752607" y="1372112"/>
        <a:ext cx="5209625" cy="653414"/>
      </dsp:txXfrm>
    </dsp:sp>
    <dsp:sp modelId="{A26698FF-E96C-4835-A0F5-B75A2266D073}">
      <dsp:nvSpPr>
        <dsp:cNvPr id="0" name=""/>
        <dsp:cNvSpPr/>
      </dsp:nvSpPr>
      <dsp:spPr>
        <a:xfrm>
          <a:off x="643037" y="1214940"/>
          <a:ext cx="943640" cy="94364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FD09E-17EF-45D1-99D6-601A772191F0}">
      <dsp:nvSpPr>
        <dsp:cNvPr id="0" name=""/>
        <dsp:cNvSpPr/>
      </dsp:nvSpPr>
      <dsp:spPr>
        <a:xfrm rot="10800000">
          <a:off x="1589254" y="2609666"/>
          <a:ext cx="5372978" cy="62895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119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zh-CN" altLang="en-US" sz="2500" kern="1200" dirty="0">
              <a:solidFill>
                <a:schemeClr val="bg1"/>
              </a:solidFill>
            </a:rPr>
            <a:t>指令相关问题解决</a:t>
          </a:r>
        </a:p>
      </dsp:txBody>
      <dsp:txXfrm rot="10800000">
        <a:off x="1746493" y="2609666"/>
        <a:ext cx="5215739" cy="628955"/>
      </dsp:txXfrm>
    </dsp:sp>
    <dsp:sp modelId="{1BDE4A5F-DCBA-4BC4-9662-E26BF61BD3EF}">
      <dsp:nvSpPr>
        <dsp:cNvPr id="0" name=""/>
        <dsp:cNvSpPr/>
      </dsp:nvSpPr>
      <dsp:spPr>
        <a:xfrm>
          <a:off x="643037" y="2440802"/>
          <a:ext cx="943640" cy="94364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09775-52F9-42E5-9CD0-2A52AADE4658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4873-F5DB-4B01-8CFD-F830ACE08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32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F4873-F5DB-4B01-8CFD-F830ACE08D1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46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F4873-F5DB-4B01-8CFD-F830ACE08D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67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F4873-F5DB-4B01-8CFD-F830ACE08D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608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F4873-F5DB-4B01-8CFD-F830ACE08D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636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F4873-F5DB-4B01-8CFD-F830ACE08D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868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F4873-F5DB-4B01-8CFD-F830ACE08D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91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F4873-F5DB-4B01-8CFD-F830ACE08D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F4873-F5DB-4B01-8CFD-F830ACE08D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663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F4873-F5DB-4B01-8CFD-F830ACE08D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495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72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31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5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6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19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868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43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6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9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5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.xls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1.xls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6FEC9-7D16-4FA8-8CE3-BF6201E8A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基于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MIPS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的流水线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CPU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设计与验证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0A07FD-11D8-4CCF-BD60-899D0B6CD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答辩人：计算机学院 计算机科学与技术 韩萌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2019.04.18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7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61EC3-7BEF-4C15-ABCB-A044D88B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指令相关的解决方案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659DDC-B94A-4258-84D5-3090FAD2E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zh-CN" dirty="0"/>
          </a:p>
          <a:p>
            <a:pPr lvl="0"/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dirty="0"/>
              <a:t>采用指令存储器和数据存储器分开设计方案避免指令结构相关问题</a:t>
            </a:r>
            <a:endParaRPr lang="en-US" altLang="zh-CN" dirty="0"/>
          </a:p>
          <a:p>
            <a:pPr lvl="0"/>
            <a:endParaRPr lang="zh-CN" altLang="zh-CN" dirty="0"/>
          </a:p>
          <a:p>
            <a:pPr lvl="0"/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在</a:t>
            </a:r>
            <a:r>
              <a:rPr lang="en-US" altLang="zh-CN" dirty="0"/>
              <a:t>ID</a:t>
            </a:r>
            <a:r>
              <a:rPr lang="zh-CN" altLang="zh-CN" dirty="0"/>
              <a:t>、</a:t>
            </a:r>
            <a:r>
              <a:rPr lang="en-US" altLang="zh-CN" dirty="0"/>
              <a:t>EXE</a:t>
            </a:r>
            <a:r>
              <a:rPr lang="zh-CN" altLang="zh-CN" dirty="0"/>
              <a:t>、</a:t>
            </a:r>
            <a:r>
              <a:rPr lang="en-US" altLang="zh-CN" dirty="0"/>
              <a:t>MEM</a:t>
            </a:r>
            <a:r>
              <a:rPr lang="zh-CN" altLang="zh-CN" dirty="0"/>
              <a:t>、</a:t>
            </a:r>
            <a:r>
              <a:rPr lang="en-US" altLang="zh-CN" dirty="0"/>
              <a:t>WB</a:t>
            </a:r>
            <a:r>
              <a:rPr lang="zh-CN" altLang="zh-CN" dirty="0"/>
              <a:t>阶段添加数据旁路，完成数据重定向功能，尽可能消除指令数据相关问题对流水线执行的影响</a:t>
            </a:r>
            <a:endParaRPr lang="en-US" altLang="zh-CN" dirty="0"/>
          </a:p>
          <a:p>
            <a:pPr lvl="0"/>
            <a:endParaRPr lang="zh-CN" altLang="zh-CN" dirty="0"/>
          </a:p>
          <a:p>
            <a:pPr lvl="0"/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zh-CN" dirty="0"/>
              <a:t>通过将分支指令条件是否成立的判断工作前推至</a:t>
            </a:r>
            <a:r>
              <a:rPr lang="en-US" altLang="zh-CN" dirty="0"/>
              <a:t>ID</a:t>
            </a:r>
            <a:r>
              <a:rPr lang="zh-CN" altLang="zh-CN" dirty="0"/>
              <a:t>阶段，在指令编译时添加延迟槽指令的方案，避免指令控制相关问题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15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50B5EE-0C75-4A22-A37B-9CFA27386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681" y="2521259"/>
            <a:ext cx="7855889" cy="1286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accent1">
                    <a:lumMod val="75000"/>
                  </a:schemeClr>
                </a:solidFill>
              </a:rPr>
              <a:t>已完成的工作</a:t>
            </a:r>
          </a:p>
        </p:txBody>
      </p:sp>
      <p:pic>
        <p:nvPicPr>
          <p:cNvPr id="3" name="图形 2" descr="丝带">
            <a:extLst>
              <a:ext uri="{FF2B5EF4-FFF2-40B4-BE49-F238E27FC236}">
                <a16:creationId xmlns:a16="http://schemas.microsoft.com/office/drawing/2014/main" id="{9E4736AE-7CA5-4389-A073-E7CA2941E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430" y="27073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6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24F965-A4FB-4DA1-BB4B-5FC7D899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2" y="495773"/>
            <a:ext cx="8911687" cy="69866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已完成的工作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A18A429-DFF7-4910-94DC-01A794C52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7" y="1563068"/>
            <a:ext cx="11522063" cy="6986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1</a:t>
            </a:r>
            <a:r>
              <a:rPr lang="zh-CN" altLang="en-US" sz="2000" dirty="0">
                <a:solidFill>
                  <a:schemeClr val="tx2"/>
                </a:solidFill>
              </a:rPr>
              <a:t>、</a:t>
            </a:r>
            <a:r>
              <a:rPr lang="en-US" altLang="zh-CN" sz="2000" dirty="0">
                <a:solidFill>
                  <a:schemeClr val="tx2"/>
                </a:solidFill>
              </a:rPr>
              <a:t>Verilog</a:t>
            </a:r>
            <a:r>
              <a:rPr lang="zh-CN" altLang="en-US" sz="2000" dirty="0">
                <a:solidFill>
                  <a:schemeClr val="tx2"/>
                </a:solidFill>
              </a:rPr>
              <a:t>语言编写</a:t>
            </a:r>
            <a:r>
              <a:rPr lang="en-US" altLang="zh-CN" sz="2000" dirty="0">
                <a:solidFill>
                  <a:schemeClr val="tx2"/>
                </a:solidFill>
              </a:rPr>
              <a:t>CPU</a:t>
            </a:r>
            <a:r>
              <a:rPr lang="zh-CN" altLang="en-US" sz="2000" dirty="0">
                <a:solidFill>
                  <a:schemeClr val="tx2"/>
                </a:solidFill>
              </a:rPr>
              <a:t>系统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7C0F59-7EF5-4D45-84E1-097D5F74D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125"/>
          <a:stretch/>
        </p:blipFill>
        <p:spPr>
          <a:xfrm>
            <a:off x="1991099" y="2117888"/>
            <a:ext cx="7483487" cy="474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4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24F965-A4FB-4DA1-BB4B-5FC7D899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2" y="495773"/>
            <a:ext cx="8911687" cy="69866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已完成的工作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A18A429-DFF7-4910-94DC-01A794C52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7" y="1563068"/>
            <a:ext cx="11522063" cy="6986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2</a:t>
            </a:r>
            <a:r>
              <a:rPr lang="zh-CN" altLang="en-US" sz="2000" dirty="0">
                <a:solidFill>
                  <a:schemeClr val="tx2"/>
                </a:solidFill>
              </a:rPr>
              <a:t>、软件仿真测试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D1BCFD-26A9-4D84-A209-70F95DAFDF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0281" y="2373467"/>
            <a:ext cx="9733443" cy="32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4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24F965-A4FB-4DA1-BB4B-5FC7D899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2" y="495773"/>
            <a:ext cx="8911687" cy="69866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已完成的工作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A18A429-DFF7-4910-94DC-01A794C52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7" y="1563068"/>
            <a:ext cx="11522063" cy="12804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3</a:t>
            </a:r>
            <a:r>
              <a:rPr lang="zh-CN" altLang="en-US" sz="2000" dirty="0">
                <a:solidFill>
                  <a:schemeClr val="tx2"/>
                </a:solidFill>
              </a:rPr>
              <a:t>、硬件下载测试</a:t>
            </a:r>
            <a:endParaRPr lang="en-US" altLang="zh-CN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</a:rPr>
              <a:t>开发板介绍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BA808E-0683-4FBE-A53D-AB647533C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1" t="20111" r="3899" b="4380"/>
          <a:stretch/>
        </p:blipFill>
        <p:spPr>
          <a:xfrm>
            <a:off x="2330605" y="2142188"/>
            <a:ext cx="5832088" cy="45931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389196-6685-4A69-8C64-BD0AE1AC5F9C}"/>
              </a:ext>
            </a:extLst>
          </p:cNvPr>
          <p:cNvSpPr txBox="1"/>
          <p:nvPr/>
        </p:nvSpPr>
        <p:spPr>
          <a:xfrm>
            <a:off x="8798312" y="2486722"/>
            <a:ext cx="28151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芯片型号：</a:t>
            </a:r>
            <a:r>
              <a:rPr lang="en-US" altLang="zh-CN" dirty="0"/>
              <a:t>EP4CE10F17C8</a:t>
            </a:r>
          </a:p>
          <a:p>
            <a:endParaRPr lang="en-US" altLang="zh-CN" dirty="0"/>
          </a:p>
          <a:p>
            <a:r>
              <a:rPr lang="en-US" altLang="zh-CN" dirty="0"/>
              <a:t>logic elements</a:t>
            </a:r>
            <a:r>
              <a:rPr lang="zh-CN" altLang="en-US" dirty="0"/>
              <a:t>：</a:t>
            </a:r>
            <a:r>
              <a:rPr lang="en-US" altLang="zh-CN" dirty="0"/>
              <a:t>10320</a:t>
            </a:r>
          </a:p>
          <a:p>
            <a:r>
              <a:rPr lang="en-US" altLang="zh-CN" dirty="0"/>
              <a:t>memory bits       423936</a:t>
            </a:r>
          </a:p>
          <a:p>
            <a:endParaRPr lang="en-US" altLang="zh-CN" dirty="0"/>
          </a:p>
          <a:p>
            <a:r>
              <a:rPr lang="zh-CN" altLang="en-US" dirty="0"/>
              <a:t>晶振：       </a:t>
            </a:r>
            <a:r>
              <a:rPr lang="en-US" altLang="zh-CN" dirty="0"/>
              <a:t>50MHz</a:t>
            </a:r>
          </a:p>
          <a:p>
            <a:r>
              <a:rPr lang="zh-CN" altLang="en-US" dirty="0"/>
              <a:t>串口：       </a:t>
            </a:r>
            <a:r>
              <a:rPr lang="en-US" altLang="zh-CN" dirty="0"/>
              <a:t>CH340</a:t>
            </a:r>
          </a:p>
          <a:p>
            <a:r>
              <a:rPr lang="en-US" altLang="zh-CN" dirty="0"/>
              <a:t>RGB TFT-LCD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位数码管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LED</a:t>
            </a:r>
            <a:r>
              <a:rPr lang="zh-CN" altLang="en-US" dirty="0"/>
              <a:t>灯</a:t>
            </a:r>
          </a:p>
        </p:txBody>
      </p:sp>
    </p:spTree>
    <p:extLst>
      <p:ext uri="{BB962C8B-B14F-4D97-AF65-F5344CB8AC3E}">
        <p14:creationId xmlns:p14="http://schemas.microsoft.com/office/powerpoint/2010/main" val="1446730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51EBC-8F7B-40BC-82A8-47530BC5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95834-4E7D-4958-A368-AF50C0164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2238375"/>
            <a:ext cx="5705475" cy="4619624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.data</a:t>
            </a:r>
          </a:p>
          <a:p>
            <a:r>
              <a:rPr lang="en-US" altLang="zh-CN" dirty="0"/>
              <a:t>array1: .word  0xffe0ffe0,0xf81ff81f,0x07ff07ff,0x000f000f,0x78007800,0x03e003e0,0x7be07be0,0xc618c618,0x001f001f,0x07e007e0,0xf800f800,0xffffffff,0x7bef7bef,0x780f780f,0x03ef03ef</a:t>
            </a:r>
          </a:p>
          <a:p>
            <a:r>
              <a:rPr lang="en-US" altLang="zh-CN" dirty="0" err="1"/>
              <a:t>len</a:t>
            </a:r>
            <a:r>
              <a:rPr lang="en-US" altLang="zh-CN" dirty="0"/>
              <a:t>: .word 60</a:t>
            </a:r>
          </a:p>
          <a:p>
            <a:endParaRPr lang="en-US" altLang="zh-CN" dirty="0"/>
          </a:p>
          <a:p>
            <a:r>
              <a:rPr lang="en-US" altLang="zh-CN" dirty="0"/>
              <a:t>.text</a:t>
            </a:r>
          </a:p>
          <a:p>
            <a:r>
              <a:rPr lang="en-US" altLang="zh-CN" dirty="0" err="1"/>
              <a:t>lw</a:t>
            </a:r>
            <a:r>
              <a:rPr lang="en-US" altLang="zh-CN" dirty="0"/>
              <a:t> $t1,len</a:t>
            </a:r>
          </a:p>
          <a:p>
            <a:r>
              <a:rPr lang="en-US" altLang="zh-CN" dirty="0" err="1"/>
              <a:t>ori</a:t>
            </a:r>
            <a:r>
              <a:rPr lang="en-US" altLang="zh-CN" dirty="0"/>
              <a:t> $t2,$0,0 #</a:t>
            </a:r>
            <a:r>
              <a:rPr lang="en-US" altLang="zh-CN" dirty="0" err="1"/>
              <a:t>i</a:t>
            </a:r>
            <a:endParaRPr lang="en-US" altLang="zh-CN" dirty="0"/>
          </a:p>
          <a:p>
            <a:r>
              <a:rPr lang="en-US" altLang="zh-CN" dirty="0" err="1"/>
              <a:t>ori</a:t>
            </a:r>
            <a:r>
              <a:rPr lang="en-US" altLang="zh-CN" dirty="0"/>
              <a:t> $t3,$0,4 #j</a:t>
            </a:r>
          </a:p>
          <a:p>
            <a:r>
              <a:rPr lang="en-US" altLang="zh-CN" dirty="0" err="1"/>
              <a:t>ori</a:t>
            </a:r>
            <a:r>
              <a:rPr lang="en-US" altLang="zh-CN" dirty="0"/>
              <a:t> $t4,$0,4 #</a:t>
            </a:r>
            <a:r>
              <a:rPr lang="zh-CN" altLang="en-US" dirty="0"/>
              <a:t>步长</a:t>
            </a:r>
          </a:p>
          <a:p>
            <a:r>
              <a:rPr lang="en-US" altLang="zh-CN" dirty="0" err="1"/>
              <a:t>ori</a:t>
            </a:r>
            <a:r>
              <a:rPr lang="en-US" altLang="zh-CN" dirty="0"/>
              <a:t> $t0,$0,0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D5B982A-15D6-46AB-A5A5-394CCCC80FBA}"/>
              </a:ext>
            </a:extLst>
          </p:cNvPr>
          <p:cNvSpPr txBox="1">
            <a:spLocks/>
          </p:cNvSpPr>
          <p:nvPr/>
        </p:nvSpPr>
        <p:spPr>
          <a:xfrm>
            <a:off x="6448425" y="2238376"/>
            <a:ext cx="4705349" cy="4619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loop1: 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lw</a:t>
            </a:r>
            <a:r>
              <a:rPr lang="en-US" altLang="zh-CN" dirty="0"/>
              <a:t> $t5, array1($t2)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lw</a:t>
            </a:r>
            <a:r>
              <a:rPr lang="en-US" altLang="zh-CN" dirty="0"/>
              <a:t> $t6,array1($t3)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addu</a:t>
            </a:r>
            <a:r>
              <a:rPr lang="en-US" altLang="zh-CN" dirty="0"/>
              <a:t> $t7,$t5,$t6</a:t>
            </a:r>
          </a:p>
          <a:p>
            <a:r>
              <a:rPr lang="en-US" altLang="zh-CN" dirty="0"/>
              <a:t>		add $t3,$t3,$t4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sw</a:t>
            </a:r>
            <a:r>
              <a:rPr lang="en-US" altLang="zh-CN" dirty="0"/>
              <a:t> $t7,array1($t2)</a:t>
            </a:r>
          </a:p>
          <a:p>
            <a:r>
              <a:rPr lang="en-US" altLang="zh-CN" dirty="0"/>
              <a:t>		add $t2,$t2,$t4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bne</a:t>
            </a:r>
            <a:r>
              <a:rPr lang="en-US" altLang="zh-CN" dirty="0"/>
              <a:t> $t3,$t1,continuej</a:t>
            </a:r>
          </a:p>
          <a:p>
            <a:r>
              <a:rPr lang="en-US" altLang="zh-CN" dirty="0"/>
              <a:t>		addiu,$t0,$t0,1</a:t>
            </a:r>
          </a:p>
          <a:p>
            <a:r>
              <a:rPr lang="en-US" altLang="zh-CN" dirty="0"/>
              <a:t> 	                 </a:t>
            </a:r>
            <a:r>
              <a:rPr lang="en-US" altLang="zh-CN" dirty="0" err="1"/>
              <a:t>ori</a:t>
            </a:r>
            <a:r>
              <a:rPr lang="en-US" altLang="zh-CN" dirty="0"/>
              <a:t> $t3,$0,0</a:t>
            </a:r>
          </a:p>
          <a:p>
            <a:r>
              <a:rPr lang="en-US" altLang="zh-CN" dirty="0" err="1"/>
              <a:t>continuej</a:t>
            </a:r>
            <a:r>
              <a:rPr lang="en-US" altLang="zh-CN" dirty="0"/>
              <a:t>:	</a:t>
            </a:r>
            <a:r>
              <a:rPr lang="en-US" altLang="zh-CN" dirty="0" err="1"/>
              <a:t>bne</a:t>
            </a:r>
            <a:r>
              <a:rPr lang="en-US" altLang="zh-CN" dirty="0"/>
              <a:t> $t2,$t1,toloop</a:t>
            </a:r>
          </a:p>
          <a:p>
            <a:r>
              <a:rPr lang="en-US" altLang="zh-CN" dirty="0"/>
              <a:t>		addiu,$t0,$t0,1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ori</a:t>
            </a:r>
            <a:r>
              <a:rPr lang="en-US" altLang="zh-CN" dirty="0"/>
              <a:t> $t2,$0,0</a:t>
            </a:r>
          </a:p>
          <a:p>
            <a:r>
              <a:rPr lang="en-US" altLang="zh-CN" dirty="0" err="1"/>
              <a:t>toloop</a:t>
            </a:r>
            <a:r>
              <a:rPr lang="en-US" altLang="zh-CN" dirty="0"/>
              <a:t>:		j loop1</a:t>
            </a:r>
          </a:p>
          <a:p>
            <a:r>
              <a:rPr lang="en-US" altLang="zh-CN" dirty="0"/>
              <a:t>		addiu,$t0,$t0,1	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68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654F7-9A22-4192-8515-D0950631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上位机模块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ED9800-41D9-4381-8C8E-028CAB498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791" y="2200084"/>
            <a:ext cx="6779109" cy="46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02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24F965-A4FB-4DA1-BB4B-5FC7D899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2" y="495773"/>
            <a:ext cx="8911687" cy="69866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已完成的工作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A18A429-DFF7-4910-94DC-01A794C52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7" y="1563068"/>
            <a:ext cx="11522063" cy="6986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3</a:t>
            </a:r>
            <a:r>
              <a:rPr lang="zh-CN" altLang="en-US" sz="2000" dirty="0">
                <a:solidFill>
                  <a:schemeClr val="tx2"/>
                </a:solidFill>
              </a:rPr>
              <a:t>、硬件下载测试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4098" name="Picture 2" descr="硬件下载测试">
            <a:extLst>
              <a:ext uri="{FF2B5EF4-FFF2-40B4-BE49-F238E27FC236}">
                <a16:creationId xmlns:a16="http://schemas.microsoft.com/office/drawing/2014/main" id="{E079942F-C587-4875-9655-BB557591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52" y="2630363"/>
            <a:ext cx="5225159" cy="39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4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50B5EE-0C75-4A22-A37B-9CFA27386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925" y="2521259"/>
            <a:ext cx="7855889" cy="1286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accent1">
                    <a:lumMod val="75000"/>
                  </a:schemeClr>
                </a:solidFill>
              </a:rPr>
              <a:t>后续工作和存在的问题</a:t>
            </a:r>
          </a:p>
        </p:txBody>
      </p:sp>
      <p:pic>
        <p:nvPicPr>
          <p:cNvPr id="5" name="图形 4" descr="结束">
            <a:extLst>
              <a:ext uri="{FF2B5EF4-FFF2-40B4-BE49-F238E27FC236}">
                <a16:creationId xmlns:a16="http://schemas.microsoft.com/office/drawing/2014/main" id="{A146CFC1-FD69-4898-BB34-09A55DBA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388" y="27073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12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3C74D7-4EDC-4F12-A02C-4868943F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793125"/>
            <a:ext cx="8911687" cy="72529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后续工作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存在的问题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64D9219B-7E0F-48F3-8174-6E4F1C465161}"/>
              </a:ext>
            </a:extLst>
          </p:cNvPr>
          <p:cNvSpPr txBox="1">
            <a:spLocks/>
          </p:cNvSpPr>
          <p:nvPr/>
        </p:nvSpPr>
        <p:spPr>
          <a:xfrm>
            <a:off x="1499435" y="2138218"/>
            <a:ext cx="9052407" cy="300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dirty="0"/>
              <a:t>添加分支预测表模块，对比指令控制相关在不同策略下对流水线的性能影响</a:t>
            </a:r>
            <a:endParaRPr lang="en-US" altLang="zh-CN" dirty="0"/>
          </a:p>
          <a:p>
            <a:pPr lvl="0"/>
            <a:r>
              <a:rPr lang="zh-CN" altLang="zh-CN" dirty="0"/>
              <a:t> </a:t>
            </a:r>
          </a:p>
          <a:p>
            <a:pPr lvl="0"/>
            <a:r>
              <a:rPr lang="zh-CN" altLang="zh-CN" dirty="0"/>
              <a:t>设计系统测试实验，丰富系统测试</a:t>
            </a:r>
            <a:endParaRPr lang="en-US" altLang="zh-CN" dirty="0"/>
          </a:p>
          <a:p>
            <a:pPr lvl="0"/>
            <a:endParaRPr lang="zh-CN" altLang="zh-CN" dirty="0"/>
          </a:p>
          <a:p>
            <a:pPr lvl="0"/>
            <a:r>
              <a:rPr lang="zh-CN" altLang="zh-CN" dirty="0"/>
              <a:t>完善上位机模块功能</a:t>
            </a:r>
            <a:endParaRPr lang="en-US" altLang="zh-CN" dirty="0"/>
          </a:p>
          <a:p>
            <a:pPr lvl="0"/>
            <a:endParaRPr lang="zh-CN" altLang="zh-CN" dirty="0"/>
          </a:p>
          <a:p>
            <a:pPr lvl="0"/>
            <a:r>
              <a:rPr lang="zh-CN" altLang="zh-CN" dirty="0"/>
              <a:t>撰写毕业设计论文</a:t>
            </a:r>
          </a:p>
        </p:txBody>
      </p:sp>
    </p:spTree>
    <p:extLst>
      <p:ext uri="{BB962C8B-B14F-4D97-AF65-F5344CB8AC3E}">
        <p14:creationId xmlns:p14="http://schemas.microsoft.com/office/powerpoint/2010/main" val="231870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E57284F-1246-4938-B720-6F2C264F7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846919"/>
              </p:ext>
            </p:extLst>
          </p:nvPr>
        </p:nvGraphicFramePr>
        <p:xfrm>
          <a:off x="4596972" y="1539875"/>
          <a:ext cx="4965684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5D2F96A7-3CA4-40E9-8D77-4B183E6C3675}"/>
              </a:ext>
            </a:extLst>
          </p:cNvPr>
          <p:cNvGrpSpPr/>
          <p:nvPr/>
        </p:nvGrpSpPr>
        <p:grpSpPr>
          <a:xfrm>
            <a:off x="2487029" y="1877939"/>
            <a:ext cx="2248649" cy="3042523"/>
            <a:chOff x="4193166" y="862487"/>
            <a:chExt cx="2248649" cy="3042523"/>
          </a:xfrm>
        </p:grpSpPr>
        <p:pic>
          <p:nvPicPr>
            <p:cNvPr id="6" name="图形 5" descr="打开的书">
              <a:extLst>
                <a:ext uri="{FF2B5EF4-FFF2-40B4-BE49-F238E27FC236}">
                  <a16:creationId xmlns:a16="http://schemas.microsoft.com/office/drawing/2014/main" id="{9CF026F3-E718-4D5A-92E2-1DF2CB92B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93166" y="862487"/>
              <a:ext cx="914400" cy="9144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470A11-68A0-4F0E-8332-EE60BC20EF19}"/>
                </a:ext>
              </a:extLst>
            </p:cNvPr>
            <p:cNvSpPr txBox="1"/>
            <p:nvPr/>
          </p:nvSpPr>
          <p:spPr>
            <a:xfrm>
              <a:off x="4193166" y="1319687"/>
              <a:ext cx="224864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54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zh-CN" altLang="en-US" sz="5400" b="1" dirty="0">
                  <a:solidFill>
                    <a:schemeClr val="accent1">
                      <a:lumMod val="75000"/>
                    </a:schemeClr>
                  </a:solidFill>
                </a:rPr>
                <a:t>目 </a:t>
              </a:r>
              <a:endParaRPr lang="en-US" altLang="zh-CN" sz="54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zh-CN" altLang="en-US" sz="5400" b="1" dirty="0">
                  <a:solidFill>
                    <a:schemeClr val="accent1">
                      <a:lumMod val="75000"/>
                    </a:schemeClr>
                  </a:solidFill>
                </a:rPr>
                <a:t>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9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05A826-32FC-46C5-A132-FB21C837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535" y="2386744"/>
            <a:ext cx="8338930" cy="1042256"/>
          </a:xfrm>
        </p:spPr>
        <p:txBody>
          <a:bodyPr>
            <a:normAutofit fontScale="90000"/>
          </a:bodyPr>
          <a:lstStyle/>
          <a:p>
            <a:r>
              <a:rPr lang="en-US" altLang="zh-CN" sz="9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!</a:t>
            </a:r>
            <a:endParaRPr lang="zh-CN" altLang="en-US" sz="9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050" name="Picture 2" descr="https://ss1.bdstatic.com/70cFuXSh_Q1YnxGkpoWK1HF6hhy/it/u=2924323213,2787785726&amp;fm=26&amp;gp=0.jpg">
            <a:extLst>
              <a:ext uri="{FF2B5EF4-FFF2-40B4-BE49-F238E27FC236}">
                <a16:creationId xmlns:a16="http://schemas.microsoft.com/office/drawing/2014/main" id="{4CFB783C-AF60-4CA4-8FEA-251038089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42" l="5572" r="89443">
                        <a14:foregroundMark x1="51320" y1="73158" x2="51320" y2="73158"/>
                        <a14:foregroundMark x1="43988" y1="62105" x2="43988" y2="62105"/>
                        <a14:foregroundMark x1="32551" y1="57895" x2="32551" y2="57895"/>
                        <a14:foregroundMark x1="24340" y1="41579" x2="24340" y2="41579"/>
                        <a14:foregroundMark x1="12023" y1="54737" x2="12023" y2="54737"/>
                        <a14:foregroundMark x1="8798" y1="72632" x2="8798" y2="72632"/>
                        <a14:foregroundMark x1="31672" y1="38421" x2="31672" y2="38421"/>
                        <a14:foregroundMark x1="6158" y1="85789" x2="6158" y2="85789"/>
                        <a14:foregroundMark x1="15543" y1="92105" x2="15543" y2="92105"/>
                        <a14:foregroundMark x1="13783" y1="96842" x2="13783" y2="96842"/>
                        <a14:foregroundMark x1="29032" y1="69474" x2="29032" y2="69474"/>
                        <a14:foregroundMark x1="39589" y1="57895" x2="39589" y2="57895"/>
                        <a14:foregroundMark x1="41056" y1="79474" x2="41056" y2="7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8" r="40864"/>
          <a:stretch/>
        </p:blipFill>
        <p:spPr bwMode="auto">
          <a:xfrm flipH="1">
            <a:off x="7411050" y="3429000"/>
            <a:ext cx="47809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31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19AD24E-34CE-4E14-9D03-FEA2AFD5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808" y="1371932"/>
            <a:ext cx="4411462" cy="914401"/>
          </a:xfrm>
        </p:spPr>
        <p:txBody>
          <a:bodyPr>
            <a:normAutofit fontScale="90000"/>
          </a:bodyPr>
          <a:lstStyle/>
          <a:p>
            <a:r>
              <a:rPr lang="zh-CN" altLang="en-US" sz="5400" dirty="0">
                <a:solidFill>
                  <a:schemeClr val="accent1">
                    <a:lumMod val="75000"/>
                  </a:schemeClr>
                </a:solidFill>
              </a:rPr>
              <a:t>研究内容</a:t>
            </a:r>
          </a:p>
        </p:txBody>
      </p:sp>
      <p:grpSp>
        <p:nvGrpSpPr>
          <p:cNvPr id="8" name="图形 6" descr="挖掘工具">
            <a:extLst>
              <a:ext uri="{FF2B5EF4-FFF2-40B4-BE49-F238E27FC236}">
                <a16:creationId xmlns:a16="http://schemas.microsoft.com/office/drawing/2014/main" id="{FD8DA6C0-B730-46C7-A764-E41B19D4EDA0}"/>
              </a:ext>
            </a:extLst>
          </p:cNvPr>
          <p:cNvGrpSpPr/>
          <p:nvPr/>
        </p:nvGrpSpPr>
        <p:grpSpPr>
          <a:xfrm>
            <a:off x="2792066" y="1371933"/>
            <a:ext cx="914400" cy="914400"/>
            <a:chOff x="2743940" y="2852847"/>
            <a:chExt cx="914400" cy="914400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C5C707D-A84D-4AD2-91A3-6F28DB2C9186}"/>
                </a:ext>
              </a:extLst>
            </p:cNvPr>
            <p:cNvSpPr/>
            <p:nvPr/>
          </p:nvSpPr>
          <p:spPr>
            <a:xfrm>
              <a:off x="2781680" y="2945240"/>
              <a:ext cx="752475" cy="752475"/>
            </a:xfrm>
            <a:custGeom>
              <a:avLst/>
              <a:gdLst>
                <a:gd name="connsiteX0" fmla="*/ 1313 w 752475"/>
                <a:gd name="connsiteY0" fmla="*/ 328613 h 752475"/>
                <a:gd name="connsiteX1" fmla="*/ 53700 w 752475"/>
                <a:gd name="connsiteY1" fmla="*/ 191453 h 752475"/>
                <a:gd name="connsiteX2" fmla="*/ 63225 w 752475"/>
                <a:gd name="connsiteY2" fmla="*/ 177165 h 752475"/>
                <a:gd name="connsiteX3" fmla="*/ 90848 w 752475"/>
                <a:gd name="connsiteY3" fmla="*/ 149543 h 752475"/>
                <a:gd name="connsiteX4" fmla="*/ 76560 w 752475"/>
                <a:gd name="connsiteY4" fmla="*/ 134303 h 752475"/>
                <a:gd name="connsiteX5" fmla="*/ 76560 w 752475"/>
                <a:gd name="connsiteY5" fmla="*/ 105727 h 752475"/>
                <a:gd name="connsiteX6" fmla="*/ 106088 w 752475"/>
                <a:gd name="connsiteY6" fmla="*/ 76200 h 752475"/>
                <a:gd name="connsiteX7" fmla="*/ 134663 w 752475"/>
                <a:gd name="connsiteY7" fmla="*/ 76200 h 752475"/>
                <a:gd name="connsiteX8" fmla="*/ 149903 w 752475"/>
                <a:gd name="connsiteY8" fmla="*/ 90488 h 752475"/>
                <a:gd name="connsiteX9" fmla="*/ 234675 w 752475"/>
                <a:gd name="connsiteY9" fmla="*/ 5715 h 752475"/>
                <a:gd name="connsiteX10" fmla="*/ 263250 w 752475"/>
                <a:gd name="connsiteY10" fmla="*/ 5715 h 752475"/>
                <a:gd name="connsiteX11" fmla="*/ 355643 w 752475"/>
                <a:gd name="connsiteY11" fmla="*/ 99060 h 752475"/>
                <a:gd name="connsiteX12" fmla="*/ 355643 w 752475"/>
                <a:gd name="connsiteY12" fmla="*/ 127635 h 752475"/>
                <a:gd name="connsiteX13" fmla="*/ 273728 w 752475"/>
                <a:gd name="connsiteY13" fmla="*/ 210503 h 752475"/>
                <a:gd name="connsiteX14" fmla="*/ 748073 w 752475"/>
                <a:gd name="connsiteY14" fmla="*/ 663893 h 752475"/>
                <a:gd name="connsiteX15" fmla="*/ 748073 w 752475"/>
                <a:gd name="connsiteY15" fmla="*/ 692468 h 752475"/>
                <a:gd name="connsiteX16" fmla="*/ 691875 w 752475"/>
                <a:gd name="connsiteY16" fmla="*/ 748665 h 752475"/>
                <a:gd name="connsiteX17" fmla="*/ 663300 w 752475"/>
                <a:gd name="connsiteY17" fmla="*/ 748665 h 752475"/>
                <a:gd name="connsiteX18" fmla="*/ 209910 w 752475"/>
                <a:gd name="connsiteY18" fmla="*/ 274320 h 752475"/>
                <a:gd name="connsiteX19" fmla="*/ 186098 w 752475"/>
                <a:gd name="connsiteY19" fmla="*/ 298133 h 752475"/>
                <a:gd name="connsiteX20" fmla="*/ 169905 w 752475"/>
                <a:gd name="connsiteY20" fmla="*/ 307658 h 752475"/>
                <a:gd name="connsiteX21" fmla="*/ 27030 w 752475"/>
                <a:gd name="connsiteY21" fmla="*/ 354330 h 752475"/>
                <a:gd name="connsiteX22" fmla="*/ 6075 w 752475"/>
                <a:gd name="connsiteY22" fmla="*/ 348615 h 752475"/>
                <a:gd name="connsiteX23" fmla="*/ 1313 w 752475"/>
                <a:gd name="connsiteY23" fmla="*/ 32861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2475" h="752475">
                  <a:moveTo>
                    <a:pt x="1313" y="328613"/>
                  </a:moveTo>
                  <a:lnTo>
                    <a:pt x="53700" y="191453"/>
                  </a:lnTo>
                  <a:cubicBezTo>
                    <a:pt x="55605" y="185738"/>
                    <a:pt x="59415" y="180975"/>
                    <a:pt x="63225" y="177165"/>
                  </a:cubicBezTo>
                  <a:lnTo>
                    <a:pt x="90848" y="149543"/>
                  </a:lnTo>
                  <a:lnTo>
                    <a:pt x="76560" y="134303"/>
                  </a:lnTo>
                  <a:cubicBezTo>
                    <a:pt x="68940" y="126683"/>
                    <a:pt x="68940" y="113348"/>
                    <a:pt x="76560" y="105727"/>
                  </a:cubicBezTo>
                  <a:lnTo>
                    <a:pt x="106088" y="76200"/>
                  </a:lnTo>
                  <a:cubicBezTo>
                    <a:pt x="113708" y="68580"/>
                    <a:pt x="127043" y="68580"/>
                    <a:pt x="134663" y="76200"/>
                  </a:cubicBezTo>
                  <a:lnTo>
                    <a:pt x="149903" y="90488"/>
                  </a:lnTo>
                  <a:lnTo>
                    <a:pt x="234675" y="5715"/>
                  </a:lnTo>
                  <a:cubicBezTo>
                    <a:pt x="242295" y="-1905"/>
                    <a:pt x="255630" y="-1905"/>
                    <a:pt x="263250" y="5715"/>
                  </a:cubicBezTo>
                  <a:lnTo>
                    <a:pt x="355643" y="99060"/>
                  </a:lnTo>
                  <a:cubicBezTo>
                    <a:pt x="363263" y="106680"/>
                    <a:pt x="363263" y="120015"/>
                    <a:pt x="355643" y="127635"/>
                  </a:cubicBezTo>
                  <a:lnTo>
                    <a:pt x="273728" y="210503"/>
                  </a:lnTo>
                  <a:lnTo>
                    <a:pt x="748073" y="663893"/>
                  </a:lnTo>
                  <a:cubicBezTo>
                    <a:pt x="755693" y="671513"/>
                    <a:pt x="755693" y="684848"/>
                    <a:pt x="748073" y="692468"/>
                  </a:cubicBezTo>
                  <a:lnTo>
                    <a:pt x="691875" y="748665"/>
                  </a:lnTo>
                  <a:cubicBezTo>
                    <a:pt x="684255" y="756285"/>
                    <a:pt x="670920" y="756285"/>
                    <a:pt x="663300" y="748665"/>
                  </a:cubicBezTo>
                  <a:lnTo>
                    <a:pt x="209910" y="274320"/>
                  </a:lnTo>
                  <a:lnTo>
                    <a:pt x="186098" y="298133"/>
                  </a:lnTo>
                  <a:cubicBezTo>
                    <a:pt x="181335" y="302895"/>
                    <a:pt x="175620" y="305753"/>
                    <a:pt x="169905" y="307658"/>
                  </a:cubicBezTo>
                  <a:lnTo>
                    <a:pt x="27030" y="354330"/>
                  </a:lnTo>
                  <a:cubicBezTo>
                    <a:pt x="19410" y="356235"/>
                    <a:pt x="11790" y="354330"/>
                    <a:pt x="6075" y="348615"/>
                  </a:cubicBezTo>
                  <a:cubicBezTo>
                    <a:pt x="360" y="343853"/>
                    <a:pt x="-1545" y="335280"/>
                    <a:pt x="1313" y="32861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72BDFCE3-834B-470E-A385-31506A7344DA}"/>
                </a:ext>
              </a:extLst>
            </p:cNvPr>
            <p:cNvSpPr/>
            <p:nvPr/>
          </p:nvSpPr>
          <p:spPr>
            <a:xfrm>
              <a:off x="3217333" y="2920532"/>
              <a:ext cx="400050" cy="400050"/>
            </a:xfrm>
            <a:custGeom>
              <a:avLst/>
              <a:gdLst>
                <a:gd name="connsiteX0" fmla="*/ 137160 w 400050"/>
                <a:gd name="connsiteY0" fmla="*/ 202825 h 400050"/>
                <a:gd name="connsiteX1" fmla="*/ 13335 w 400050"/>
                <a:gd name="connsiteY1" fmla="*/ 120910 h 400050"/>
                <a:gd name="connsiteX2" fmla="*/ 4763 w 400050"/>
                <a:gd name="connsiteY2" fmla="*/ 106623 h 400050"/>
                <a:gd name="connsiteX3" fmla="*/ 10477 w 400050"/>
                <a:gd name="connsiteY3" fmla="*/ 90430 h 400050"/>
                <a:gd name="connsiteX4" fmla="*/ 96202 w 400050"/>
                <a:gd name="connsiteY4" fmla="*/ 5658 h 400050"/>
                <a:gd name="connsiteX5" fmla="*/ 121920 w 400050"/>
                <a:gd name="connsiteY5" fmla="*/ 3753 h 400050"/>
                <a:gd name="connsiteX6" fmla="*/ 267653 w 400050"/>
                <a:gd name="connsiteY6" fmla="*/ 100908 h 400050"/>
                <a:gd name="connsiteX7" fmla="*/ 269558 w 400050"/>
                <a:gd name="connsiteY7" fmla="*/ 102813 h 400050"/>
                <a:gd name="connsiteX8" fmla="*/ 270510 w 400050"/>
                <a:gd name="connsiteY8" fmla="*/ 103765 h 400050"/>
                <a:gd name="connsiteX9" fmla="*/ 298133 w 400050"/>
                <a:gd name="connsiteY9" fmla="*/ 131388 h 400050"/>
                <a:gd name="connsiteX10" fmla="*/ 300037 w 400050"/>
                <a:gd name="connsiteY10" fmla="*/ 133293 h 400050"/>
                <a:gd name="connsiteX11" fmla="*/ 300990 w 400050"/>
                <a:gd name="connsiteY11" fmla="*/ 134245 h 400050"/>
                <a:gd name="connsiteX12" fmla="*/ 300990 w 400050"/>
                <a:gd name="connsiteY12" fmla="*/ 135198 h 400050"/>
                <a:gd name="connsiteX13" fmla="*/ 399097 w 400050"/>
                <a:gd name="connsiteY13" fmla="*/ 278073 h 400050"/>
                <a:gd name="connsiteX14" fmla="*/ 397193 w 400050"/>
                <a:gd name="connsiteY14" fmla="*/ 303790 h 400050"/>
                <a:gd name="connsiteX15" fmla="*/ 311468 w 400050"/>
                <a:gd name="connsiteY15" fmla="*/ 388563 h 400050"/>
                <a:gd name="connsiteX16" fmla="*/ 295275 w 400050"/>
                <a:gd name="connsiteY16" fmla="*/ 394278 h 400050"/>
                <a:gd name="connsiteX17" fmla="*/ 280035 w 400050"/>
                <a:gd name="connsiteY17" fmla="*/ 385705 h 400050"/>
                <a:gd name="connsiteX18" fmla="*/ 200025 w 400050"/>
                <a:gd name="connsiteY18" fmla="*/ 265690 h 400050"/>
                <a:gd name="connsiteX19" fmla="*/ 70485 w 400050"/>
                <a:gd name="connsiteY19" fmla="*/ 400945 h 400050"/>
                <a:gd name="connsiteX20" fmla="*/ 0 w 400050"/>
                <a:gd name="connsiteY20" fmla="*/ 333318 h 400050"/>
                <a:gd name="connsiteX21" fmla="*/ 137160 w 400050"/>
                <a:gd name="connsiteY21" fmla="*/ 20282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0050" h="400050">
                  <a:moveTo>
                    <a:pt x="137160" y="202825"/>
                  </a:moveTo>
                  <a:lnTo>
                    <a:pt x="13335" y="120910"/>
                  </a:lnTo>
                  <a:cubicBezTo>
                    <a:pt x="8572" y="117100"/>
                    <a:pt x="5715" y="112338"/>
                    <a:pt x="4763" y="106623"/>
                  </a:cubicBezTo>
                  <a:cubicBezTo>
                    <a:pt x="4763" y="100908"/>
                    <a:pt x="6668" y="95193"/>
                    <a:pt x="10477" y="90430"/>
                  </a:cubicBezTo>
                  <a:lnTo>
                    <a:pt x="96202" y="5658"/>
                  </a:lnTo>
                  <a:cubicBezTo>
                    <a:pt x="102870" y="-1010"/>
                    <a:pt x="114300" y="-1962"/>
                    <a:pt x="121920" y="3753"/>
                  </a:cubicBezTo>
                  <a:lnTo>
                    <a:pt x="267653" y="100908"/>
                  </a:lnTo>
                  <a:cubicBezTo>
                    <a:pt x="268605" y="100908"/>
                    <a:pt x="269558" y="101860"/>
                    <a:pt x="269558" y="102813"/>
                  </a:cubicBezTo>
                  <a:lnTo>
                    <a:pt x="270510" y="103765"/>
                  </a:lnTo>
                  <a:lnTo>
                    <a:pt x="298133" y="131388"/>
                  </a:lnTo>
                  <a:lnTo>
                    <a:pt x="300037" y="133293"/>
                  </a:lnTo>
                  <a:lnTo>
                    <a:pt x="300990" y="134245"/>
                  </a:lnTo>
                  <a:lnTo>
                    <a:pt x="300990" y="135198"/>
                  </a:lnTo>
                  <a:lnTo>
                    <a:pt x="399097" y="278073"/>
                  </a:lnTo>
                  <a:cubicBezTo>
                    <a:pt x="404812" y="285693"/>
                    <a:pt x="403860" y="297123"/>
                    <a:pt x="397193" y="303790"/>
                  </a:cubicBezTo>
                  <a:lnTo>
                    <a:pt x="311468" y="388563"/>
                  </a:lnTo>
                  <a:cubicBezTo>
                    <a:pt x="307658" y="392373"/>
                    <a:pt x="300990" y="395230"/>
                    <a:pt x="295275" y="394278"/>
                  </a:cubicBezTo>
                  <a:cubicBezTo>
                    <a:pt x="289560" y="393325"/>
                    <a:pt x="283845" y="390468"/>
                    <a:pt x="280035" y="385705"/>
                  </a:cubicBezTo>
                  <a:lnTo>
                    <a:pt x="200025" y="265690"/>
                  </a:lnTo>
                  <a:lnTo>
                    <a:pt x="70485" y="400945"/>
                  </a:lnTo>
                  <a:lnTo>
                    <a:pt x="0" y="333318"/>
                  </a:lnTo>
                  <a:lnTo>
                    <a:pt x="137160" y="202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DF46D320-923E-413D-B1E0-3D9BE51F089C}"/>
                </a:ext>
              </a:extLst>
            </p:cNvPr>
            <p:cNvSpPr/>
            <p:nvPr/>
          </p:nvSpPr>
          <p:spPr>
            <a:xfrm>
              <a:off x="2840142" y="3378627"/>
              <a:ext cx="314325" cy="314325"/>
            </a:xfrm>
            <a:custGeom>
              <a:avLst/>
              <a:gdLst>
                <a:gd name="connsiteX0" fmla="*/ 91440 w 314325"/>
                <a:gd name="connsiteY0" fmla="*/ 315278 h 314325"/>
                <a:gd name="connsiteX1" fmla="*/ 62865 w 314325"/>
                <a:gd name="connsiteY1" fmla="*/ 315278 h 314325"/>
                <a:gd name="connsiteX2" fmla="*/ 5715 w 314325"/>
                <a:gd name="connsiteY2" fmla="*/ 258128 h 314325"/>
                <a:gd name="connsiteX3" fmla="*/ 5715 w 314325"/>
                <a:gd name="connsiteY3" fmla="*/ 229553 h 314325"/>
                <a:gd name="connsiteX4" fmla="*/ 246698 w 314325"/>
                <a:gd name="connsiteY4" fmla="*/ 0 h 314325"/>
                <a:gd name="connsiteX5" fmla="*/ 320040 w 314325"/>
                <a:gd name="connsiteY5" fmla="*/ 76200 h 314325"/>
                <a:gd name="connsiteX6" fmla="*/ 91440 w 314325"/>
                <a:gd name="connsiteY6" fmla="*/ 31527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5" h="314325">
                  <a:moveTo>
                    <a:pt x="91440" y="315278"/>
                  </a:moveTo>
                  <a:cubicBezTo>
                    <a:pt x="83820" y="322897"/>
                    <a:pt x="70485" y="322897"/>
                    <a:pt x="62865" y="315278"/>
                  </a:cubicBezTo>
                  <a:lnTo>
                    <a:pt x="5715" y="258128"/>
                  </a:lnTo>
                  <a:cubicBezTo>
                    <a:pt x="-1905" y="250508"/>
                    <a:pt x="-1905" y="237172"/>
                    <a:pt x="5715" y="229553"/>
                  </a:cubicBezTo>
                  <a:lnTo>
                    <a:pt x="246698" y="0"/>
                  </a:lnTo>
                  <a:lnTo>
                    <a:pt x="320040" y="76200"/>
                  </a:lnTo>
                  <a:lnTo>
                    <a:pt x="91440" y="31527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CC8FA36B-A921-4BA0-B0A6-8BE5EB26E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491795"/>
              </p:ext>
            </p:extLst>
          </p:nvPr>
        </p:nvGraphicFramePr>
        <p:xfrm>
          <a:off x="1848359" y="2942380"/>
          <a:ext cx="8079667" cy="339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507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4EE72-259F-4E32-B166-A03783CB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75983"/>
            <a:ext cx="8911687" cy="751929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MIPS</a:t>
            </a:r>
            <a:r>
              <a:rPr lang="zh-CN" altLang="en-US" dirty="0"/>
              <a:t>指令结构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16956B2-6292-4FE6-8862-99368EA351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15048"/>
              </p:ext>
            </p:extLst>
          </p:nvPr>
        </p:nvGraphicFramePr>
        <p:xfrm>
          <a:off x="1925638" y="2209762"/>
          <a:ext cx="8340725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Worksheet" r:id="rId4" imgW="8341242" imgH="2413203" progId="Excel.Sheet.12">
                  <p:embed/>
                </p:oleObj>
              </mc:Choice>
              <mc:Fallback>
                <p:oleObj name="Worksheet" r:id="rId4" imgW="8341242" imgH="241320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5638" y="2209762"/>
                        <a:ext cx="8340725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36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9631E-ED33-453C-BAC1-CCAC514A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指令子集选取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156D12C-A7D4-4471-B9A4-0108D5BDC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272A9C0-FC53-450F-96A1-BE939AF276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562158"/>
              </p:ext>
            </p:extLst>
          </p:nvPr>
        </p:nvGraphicFramePr>
        <p:xfrm>
          <a:off x="1566863" y="2658999"/>
          <a:ext cx="9273183" cy="290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Worksheet" r:id="rId4" imgW="6867569" imgH="2152846" progId="Excel.Sheet.12">
                  <p:embed/>
                </p:oleObj>
              </mc:Choice>
              <mc:Fallback>
                <p:oleObj name="Worksheet" r:id="rId4" imgW="6867569" imgH="215284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6863" y="2658999"/>
                        <a:ext cx="9273183" cy="290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66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5C338-8D21-46E3-90AF-7B66ED3A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C5B078-85B8-40F4-AF2B-B61DE7513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647" y="2303888"/>
            <a:ext cx="4384382" cy="44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1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92C14-73A7-431E-98C2-23B2E7FB5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流水线结构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00F575-1080-4036-83CD-45070D124F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664" y="3105615"/>
            <a:ext cx="7420672" cy="22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3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A918A-6F6A-4D2D-B8A6-A84123ED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整体结构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A730B4E-C513-492B-9F73-DFE4FFBDA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761" y="2238375"/>
            <a:ext cx="7589296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6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5D9C2-7046-4EBC-B6E7-54B0E3FE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指令相关问题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F3C86-93BD-4840-BACC-183FD7B3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077" y="2883598"/>
            <a:ext cx="7729728" cy="3101983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、结构相关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、数据相关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、控制相关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0B44AE4-96B7-486F-B012-E007C7B8A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8059" y="2455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F31467E-5DD3-4C2D-8A38-989018D37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387469"/>
              </p:ext>
            </p:extLst>
          </p:nvPr>
        </p:nvGraphicFramePr>
        <p:xfrm>
          <a:off x="4998519" y="2738734"/>
          <a:ext cx="4884286" cy="229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BMP 图像" r:id="rId3" imgW="6190476" imgH="2924583" progId="Paint.Picture">
                  <p:embed/>
                </p:oleObj>
              </mc:Choice>
              <mc:Fallback>
                <p:oleObj name="BMP 图像" r:id="rId3" imgW="6190476" imgH="2924583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8519" y="2738734"/>
                        <a:ext cx="4884286" cy="22904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890B0DA3-6177-4CA7-8121-D8D836D48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B81EDF4-9CB7-431F-9AAC-B1BD5764A0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644307"/>
              </p:ext>
            </p:extLst>
          </p:nvPr>
        </p:nvGraphicFramePr>
        <p:xfrm>
          <a:off x="4988468" y="2732748"/>
          <a:ext cx="4730380" cy="2272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BMP 图像" r:id="rId5" imgW="6087325" imgH="2742857" progId="Paint.Picture">
                  <p:embed/>
                </p:oleObj>
              </mc:Choice>
              <mc:Fallback>
                <p:oleObj name="BMP 图像" r:id="rId5" imgW="6087325" imgH="274285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8468" y="2732748"/>
                        <a:ext cx="4730380" cy="22723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8736A4A7-CDC3-4D75-AB30-928E4A106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8468" y="3774143"/>
            <a:ext cx="17254059" cy="5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DDFD382-EB30-43F4-87A9-5E72C60B0A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173057"/>
              </p:ext>
            </p:extLst>
          </p:nvPr>
        </p:nvGraphicFramePr>
        <p:xfrm>
          <a:off x="4998519" y="2756820"/>
          <a:ext cx="4894337" cy="2272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BMP 图像" r:id="rId7" imgW="6039693" imgH="2819794" progId="Paint.Picture">
                  <p:embed/>
                </p:oleObj>
              </mc:Choice>
              <mc:Fallback>
                <p:oleObj name="BMP 图像" r:id="rId7" imgW="6039693" imgH="2819794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8519" y="2756820"/>
                        <a:ext cx="4894337" cy="22723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464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605</TotalTime>
  <Words>358</Words>
  <Application>Microsoft Office PowerPoint</Application>
  <PresentationFormat>宽屏</PresentationFormat>
  <Paragraphs>97</Paragraphs>
  <Slides>20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华文中宋</vt:lpstr>
      <vt:lpstr>Arial</vt:lpstr>
      <vt:lpstr>Gill Sans MT</vt:lpstr>
      <vt:lpstr>包裹</vt:lpstr>
      <vt:lpstr>Worksheet</vt:lpstr>
      <vt:lpstr>BMP 图像</vt:lpstr>
      <vt:lpstr>基于MIPS的流水线CPU设计与验证</vt:lpstr>
      <vt:lpstr>PowerPoint 演示文稿</vt:lpstr>
      <vt:lpstr>研究内容</vt:lpstr>
      <vt:lpstr>MIPS指令结构</vt:lpstr>
      <vt:lpstr>指令子集选取</vt:lpstr>
      <vt:lpstr>系统架构图</vt:lpstr>
      <vt:lpstr>流水线结构</vt:lpstr>
      <vt:lpstr>CPU整体结构</vt:lpstr>
      <vt:lpstr>指令相关问题</vt:lpstr>
      <vt:lpstr>指令相关的解决方案</vt:lpstr>
      <vt:lpstr>已完成的工作</vt:lpstr>
      <vt:lpstr>已完成的工作</vt:lpstr>
      <vt:lpstr>已完成的工作</vt:lpstr>
      <vt:lpstr>已完成的工作</vt:lpstr>
      <vt:lpstr>测试代码</vt:lpstr>
      <vt:lpstr>上位机模块</vt:lpstr>
      <vt:lpstr>已完成的工作</vt:lpstr>
      <vt:lpstr>后续工作和存在的问题</vt:lpstr>
      <vt:lpstr>后续工作&amp;存在的问题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基于深度学习的眼底影像自动识别系统的设计及实现</dc:title>
  <dc:creator>何 佳雯</dc:creator>
  <cp:lastModifiedBy>韩 萌</cp:lastModifiedBy>
  <cp:revision>49</cp:revision>
  <dcterms:created xsi:type="dcterms:W3CDTF">2019-04-11T02:35:33Z</dcterms:created>
  <dcterms:modified xsi:type="dcterms:W3CDTF">2019-04-18T02:08:09Z</dcterms:modified>
</cp:coreProperties>
</file>